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9" r:id="rId28"/>
    <p:sldId id="288" r:id="rId29"/>
    <p:sldId id="283" r:id="rId30"/>
    <p:sldId id="284" r:id="rId31"/>
    <p:sldId id="290" r:id="rId3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13A53-D497-4D50-B19D-025680DC3F77}" type="datetimeFigureOut">
              <a:rPr lang="es-CO" smtClean="0"/>
              <a:t>23/02/2013</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AED2E-4BEC-4CD9-B135-F13EBF7DEC2E}" type="slidenum">
              <a:rPr lang="es-CO" smtClean="0"/>
              <a:t>‹Nº›</a:t>
            </a:fld>
            <a:endParaRPr lang="es-CO" dirty="0"/>
          </a:p>
        </p:txBody>
      </p:sp>
    </p:spTree>
    <p:extLst>
      <p:ext uri="{BB962C8B-B14F-4D97-AF65-F5344CB8AC3E}">
        <p14:creationId xmlns:p14="http://schemas.microsoft.com/office/powerpoint/2010/main" val="218480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B18AED2E-4BEC-4CD9-B135-F13EBF7DEC2E}" type="slidenum">
              <a:rPr lang="es-CO" smtClean="0"/>
              <a:t>10</a:t>
            </a:fld>
            <a:endParaRPr lang="es-CO"/>
          </a:p>
        </p:txBody>
      </p:sp>
    </p:spTree>
    <p:extLst>
      <p:ext uri="{BB962C8B-B14F-4D97-AF65-F5344CB8AC3E}">
        <p14:creationId xmlns:p14="http://schemas.microsoft.com/office/powerpoint/2010/main" val="108159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19" name="Footer Placeholder 18"/>
          <p:cNvSpPr>
            <a:spLocks noGrp="1"/>
          </p:cNvSpPr>
          <p:nvPr>
            <p:ph type="ftr" sz="quarter" idx="11"/>
          </p:nvPr>
        </p:nvSpPr>
        <p:spPr/>
        <p:txBody>
          <a:bodyPr/>
          <a:lstStyle/>
          <a:p>
            <a:endParaRPr lang="es-CO" dirty="0"/>
          </a:p>
        </p:txBody>
      </p:sp>
      <p:sp>
        <p:nvSpPr>
          <p:cNvPr id="27" name="Slide Number Placeholder 26"/>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567FC34A-7E97-482E-BA24-126FE8E6A7B5}" type="slidenum">
              <a:rPr lang="es-CO" smtClean="0"/>
              <a:t>‹Nº›</a:t>
            </a:fld>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BCCB142C-E88A-42E4-8D2F-03EF3C6C6E4E}" type="datetimeFigureOut">
              <a:rPr lang="es-CO" smtClean="0"/>
              <a:t>23/02/2013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a:xfrm>
            <a:off x="8077200" y="6356350"/>
            <a:ext cx="609600" cy="365125"/>
          </a:xfrm>
        </p:spPr>
        <p:txBody>
          <a:bodyPr/>
          <a:lstStyle/>
          <a:p>
            <a:fld id="{567FC34A-7E97-482E-BA24-126FE8E6A7B5}" type="slidenum">
              <a:rPr lang="es-CO" smtClean="0"/>
              <a:t>‹Nº›</a:t>
            </a:fld>
            <a:endParaRPr lang="es-CO"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CB142C-E88A-42E4-8D2F-03EF3C6C6E4E}" type="datetimeFigureOut">
              <a:rPr lang="es-CO" smtClean="0"/>
              <a:t>23/02/2013</a:t>
            </a:fld>
            <a:endParaRPr lang="es-CO"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7FC34A-7E97-482E-BA24-126FE8E6A7B5}" type="slidenum">
              <a:rPr lang="es-CO" smtClean="0"/>
              <a:t>‹Nº›</a:t>
            </a:fld>
            <a:endParaRPr lang="es-CO"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facom.ufba.br/com024/drogas/images/folhamac.gif"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gif"/><Relationship Id="rId1" Type="http://schemas.openxmlformats.org/officeDocument/2006/relationships/slideLayout" Target="../slideLayouts/slideLayout2.xml"/><Relationship Id="rId6" Type="http://schemas.openxmlformats.org/officeDocument/2006/relationships/image" Target="../media/image23.gif"/><Relationship Id="rId5" Type="http://schemas.openxmlformats.org/officeDocument/2006/relationships/image" Target="../media/image22.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png"/><Relationship Id="rId2" Type="http://schemas.openxmlformats.org/officeDocument/2006/relationships/image" Target="../media/image25.png"/><Relationship Id="rId16"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5" Type="http://schemas.openxmlformats.org/officeDocument/2006/relationships/image" Target="../media/image3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 Id="rId14" Type="http://schemas.openxmlformats.org/officeDocument/2006/relationships/image" Target="../media/image37.png"/></Relationships>
</file>

<file path=ppt/slides/_rels/slide23.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image" Target="../media/image40.png"/><Relationship Id="rId16"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s>
</file>

<file path=ppt/slides/_rels/slide2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gif"/><Relationship Id="rId1" Type="http://schemas.openxmlformats.org/officeDocument/2006/relationships/slideLayout" Target="../slideLayouts/slideLayout2.xml"/><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png"/></Relationships>
</file>

<file path=ppt/slides/_rels/slide25.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hyperlink" Target="http://images.google.com/imgres?imgurl=botu07.bio.uu.nl/images/Kassen/Brugmansia%2520suaveolens%2520%27Rosa%2520Traum%27%252091GR01357%2520b.jpg&amp;imgrefurl=http://botu07.bio.uu.nl/images/Kassen/&amp;h=600&amp;w=896&amp;prev=/Rosa%20Trau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8.wmf"/><Relationship Id="rId7" Type="http://schemas.openxmlformats.org/officeDocument/2006/relationships/image" Target="../media/image70.jpeg"/><Relationship Id="rId2" Type="http://schemas.openxmlformats.org/officeDocument/2006/relationships/image" Target="../media/image67.wmf"/><Relationship Id="rId1" Type="http://schemas.openxmlformats.org/officeDocument/2006/relationships/slideLayout" Target="../slideLayouts/slideLayout2.xml"/><Relationship Id="rId6" Type="http://schemas.openxmlformats.org/officeDocument/2006/relationships/hyperlink" Target="http://images.google.com/imgres?imgurl=www.sanesteban.com/web/gifs/bares.gif&amp;imgrefurl=http://www.sanesteban.com/web/turismo/bares.htm&amp;h=188&amp;w=200&amp;prev=/images%3Fq%3DDISCOTECAS%26start%3D80%26svnum%3D10%26hl%3Des%26sa%3DN" TargetMode="External"/><Relationship Id="rId5" Type="http://schemas.openxmlformats.org/officeDocument/2006/relationships/image" Target="../media/image69.jpeg"/><Relationship Id="rId4" Type="http://schemas.openxmlformats.org/officeDocument/2006/relationships/hyperlink" Target="http://www.zonatermal.com/Termas/Salto/images/cerveza.jp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82006" y="836712"/>
            <a:ext cx="7851648" cy="1828800"/>
          </a:xfrm>
        </p:spPr>
        <p:txBody>
          <a:bodyPr/>
          <a:lstStyle/>
          <a:p>
            <a:pPr algn="ctr"/>
            <a:r>
              <a:rPr lang="es-CO" dirty="0" smtClean="0"/>
              <a:t>LAS DROGAS</a:t>
            </a:r>
            <a:endParaRPr lang="es-CO" dirty="0"/>
          </a:p>
        </p:txBody>
      </p:sp>
      <p:pic>
        <p:nvPicPr>
          <p:cNvPr id="4" name="3 Imagen" descr="http://galeon.com/lasdrogasysuafecto/drogas4.jpg"/>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068960"/>
            <a:ext cx="4392488" cy="3168352"/>
          </a:xfrm>
          <a:prstGeom prst="rect">
            <a:avLst/>
          </a:prstGeom>
          <a:noFill/>
          <a:ln>
            <a:noFill/>
          </a:ln>
        </p:spPr>
      </p:pic>
    </p:spTree>
    <p:extLst>
      <p:ext uri="{BB962C8B-B14F-4D97-AF65-F5344CB8AC3E}">
        <p14:creationId xmlns:p14="http://schemas.microsoft.com/office/powerpoint/2010/main" val="3169920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12088"/>
            <a:ext cx="8229600" cy="4389120"/>
          </a:xfrm>
        </p:spPr>
        <p:txBody>
          <a:bodyPr>
            <a:normAutofit/>
          </a:bodyPr>
          <a:lstStyle/>
          <a:p>
            <a:pPr algn="just">
              <a:lnSpc>
                <a:spcPct val="80000"/>
              </a:lnSpc>
              <a:defRPr/>
            </a:pPr>
            <a:r>
              <a:rPr lang="es-ES" sz="2400" b="1" i="1" dirty="0">
                <a:solidFill>
                  <a:srgbClr val="000000"/>
                </a:solidFill>
              </a:rPr>
              <a:t>Legales:</a:t>
            </a:r>
            <a:r>
              <a:rPr lang="es-ES" sz="2400" i="1" dirty="0">
                <a:solidFill>
                  <a:srgbClr val="000000"/>
                </a:solidFill>
              </a:rPr>
              <a:t> Tanto el que la trafica como el que la consume corre el riesgo de ser detenido ya que esta penado por la ley, lo que acarrea la interrupción de sus planes de vida, el estar bajo los efectos de la DROGAS pueden desencadenar violencias incontrolables que en algunos casos conducen a cometer crímenes u otros delitos que son penalizados por la ley</a:t>
            </a:r>
            <a:r>
              <a:rPr lang="es-ES" sz="2400" i="1" dirty="0" smtClean="0">
                <a:solidFill>
                  <a:srgbClr val="000000"/>
                </a:solidFill>
              </a:rPr>
              <a:t>.</a:t>
            </a:r>
          </a:p>
          <a:p>
            <a:pPr marL="0" indent="0" algn="just">
              <a:lnSpc>
                <a:spcPct val="80000"/>
              </a:lnSpc>
              <a:buNone/>
              <a:defRPr/>
            </a:pPr>
            <a:endParaRPr lang="es-ES" sz="2400" i="1" dirty="0">
              <a:solidFill>
                <a:srgbClr val="000000"/>
              </a:solidFill>
            </a:endParaRPr>
          </a:p>
          <a:p>
            <a:pPr algn="just">
              <a:lnSpc>
                <a:spcPct val="80000"/>
              </a:lnSpc>
              <a:defRPr/>
            </a:pPr>
            <a:r>
              <a:rPr lang="es-ES" sz="2400" b="1" i="1" dirty="0">
                <a:solidFill>
                  <a:srgbClr val="000000"/>
                </a:solidFill>
              </a:rPr>
              <a:t>Económicos:</a:t>
            </a:r>
            <a:r>
              <a:rPr lang="es-ES" sz="2400" i="1" dirty="0">
                <a:solidFill>
                  <a:srgbClr val="000000"/>
                </a:solidFill>
              </a:rPr>
              <a:t> El uso continuo de DROGAS resulta muy costoso y para  sostener su hábito muchos usuarios recurren al robo, al hurto y a veces al crimen.</a:t>
            </a:r>
          </a:p>
          <a:p>
            <a:pPr marL="0" indent="0">
              <a:buNone/>
            </a:pPr>
            <a:endParaRPr lang="es-CO" sz="2400" b="1" dirty="0">
              <a:solidFill>
                <a:srgbClr val="000000"/>
              </a:solidFill>
            </a:endParaRPr>
          </a:p>
        </p:txBody>
      </p:sp>
      <p:pic>
        <p:nvPicPr>
          <p:cNvPr id="4" name="Picture 5" descr="J02899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509120"/>
            <a:ext cx="3240087"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J02022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2425" y="4005064"/>
            <a:ext cx="1892300"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50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4389120"/>
          </a:xfrm>
        </p:spPr>
        <p:txBody>
          <a:bodyPr>
            <a:normAutofit/>
          </a:bodyPr>
          <a:lstStyle/>
          <a:p>
            <a:pPr algn="just">
              <a:lnSpc>
                <a:spcPct val="80000"/>
              </a:lnSpc>
              <a:defRPr/>
            </a:pPr>
            <a:r>
              <a:rPr lang="es-ES" sz="2400" b="1" i="1" u="sng" dirty="0">
                <a:solidFill>
                  <a:srgbClr val="000000"/>
                </a:solidFill>
              </a:rPr>
              <a:t>Sufrir una sobredosis:</a:t>
            </a:r>
            <a:r>
              <a:rPr lang="es-ES" sz="2400" b="1" i="1" dirty="0">
                <a:solidFill>
                  <a:srgbClr val="000000"/>
                </a:solidFill>
              </a:rPr>
              <a:t> </a:t>
            </a:r>
            <a:r>
              <a:rPr lang="es-ES" sz="2400" i="1" dirty="0">
                <a:solidFill>
                  <a:srgbClr val="000000"/>
                </a:solidFill>
              </a:rPr>
              <a:t>esta se puede producir debido a la impureza de la DROGA, también se puede darse debido a la “Tolerancia” aumentada, porque se necesita tomar cada vez más para lograr el mismo efecto. Cierta combinación de DROGAS puede resultar mortal (por ejemplo, alcohol con </a:t>
            </a:r>
            <a:r>
              <a:rPr lang="es-ES" sz="2400" i="1" dirty="0" err="1">
                <a:solidFill>
                  <a:srgbClr val="000000"/>
                </a:solidFill>
              </a:rPr>
              <a:t>barbituricos</a:t>
            </a:r>
            <a:r>
              <a:rPr lang="es-ES" sz="2400" i="1" dirty="0">
                <a:solidFill>
                  <a:srgbClr val="000000"/>
                </a:solidFill>
              </a:rPr>
              <a:t>) una sobredosis puede causar psicosis, convulsiones y hasta la muerte.    </a:t>
            </a:r>
          </a:p>
          <a:p>
            <a:pPr algn="just">
              <a:lnSpc>
                <a:spcPct val="80000"/>
              </a:lnSpc>
              <a:defRPr/>
            </a:pPr>
            <a:endParaRPr lang="es-ES" sz="2400" i="1" dirty="0">
              <a:solidFill>
                <a:srgbClr val="000000"/>
              </a:solidFill>
            </a:endParaRPr>
          </a:p>
          <a:p>
            <a:pPr algn="just">
              <a:lnSpc>
                <a:spcPct val="80000"/>
              </a:lnSpc>
              <a:defRPr/>
            </a:pPr>
            <a:r>
              <a:rPr lang="es-ES" sz="2400" b="1" i="1" u="sng" dirty="0">
                <a:solidFill>
                  <a:srgbClr val="000000"/>
                </a:solidFill>
              </a:rPr>
              <a:t>Deterioro de la Salud:</a:t>
            </a:r>
            <a:r>
              <a:rPr lang="es-ES" sz="2400" i="1" dirty="0">
                <a:solidFill>
                  <a:srgbClr val="000000"/>
                </a:solidFill>
              </a:rPr>
              <a:t> el inyectarse DROGAS puede conducir al daño de órganos, a las enfermedades mentales, a la desnutrición y hasta la muerte, además el riesgo del SIDA, de la hepatitis y de otras enfermedades.</a:t>
            </a:r>
          </a:p>
          <a:p>
            <a:endParaRPr lang="es-CO" sz="2000" dirty="0"/>
          </a:p>
        </p:txBody>
      </p:sp>
      <p:pic>
        <p:nvPicPr>
          <p:cNvPr id="4" name="Picture 4" descr="J03210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850" y="4365104"/>
            <a:ext cx="1530598" cy="234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527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8424"/>
            <a:ext cx="8229600" cy="794352"/>
          </a:xfrm>
        </p:spPr>
        <p:txBody>
          <a:bodyPr>
            <a:normAutofit fontScale="90000"/>
          </a:bodyPr>
          <a:lstStyle/>
          <a:p>
            <a:r>
              <a:rPr lang="es-CO" dirty="0" smtClean="0"/>
              <a:t>Marihuana (cannabis sativa)</a:t>
            </a:r>
            <a:endParaRPr lang="es-CO" dirty="0"/>
          </a:p>
        </p:txBody>
      </p:sp>
      <p:sp>
        <p:nvSpPr>
          <p:cNvPr id="3" name="2 Marcador de contenido"/>
          <p:cNvSpPr>
            <a:spLocks noGrp="1"/>
          </p:cNvSpPr>
          <p:nvPr>
            <p:ph idx="1"/>
          </p:nvPr>
        </p:nvSpPr>
        <p:spPr>
          <a:xfrm>
            <a:off x="457200" y="1340768"/>
            <a:ext cx="8229600" cy="4389120"/>
          </a:xfrm>
        </p:spPr>
        <p:txBody>
          <a:bodyPr/>
          <a:lstStyle/>
          <a:p>
            <a:r>
              <a:rPr lang="es-ES" sz="2800" i="1" dirty="0">
                <a:solidFill>
                  <a:srgbClr val="000000"/>
                </a:solidFill>
                <a:latin typeface="Times New Roman" pitchFamily="18" charset="0"/>
              </a:rPr>
              <a:t>Es una planta herbácea anual, de tallos altos y huecos, ásperos y vellosos. se extraen fibras del tallo aceite de la semilla  y drogas de las hojas de las flores, esta planta alcanza casi los 2,00 metros de altura, tiene hojas dentadas y ásperas. Sus flores son unisexuales. </a:t>
            </a:r>
          </a:p>
          <a:p>
            <a:pPr marL="0" indent="0">
              <a:buNone/>
            </a:pPr>
            <a:endParaRPr lang="es-CO" i="1" dirty="0">
              <a:solidFill>
                <a:srgbClr val="000000"/>
              </a:solidFill>
            </a:endParaRPr>
          </a:p>
        </p:txBody>
      </p:sp>
      <p:pic>
        <p:nvPicPr>
          <p:cNvPr id="4" name="Picture 4" descr="http://www.facom.ufba.br/com024/drogas/images/folhamac.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71550" y="4005064"/>
            <a:ext cx="3563938"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2597"/>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3932238"/>
            <a:ext cx="27368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827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967362"/>
          </a:xfrm>
        </p:spPr>
        <p:txBody>
          <a:bodyPr>
            <a:normAutofit/>
          </a:bodyPr>
          <a:lstStyle/>
          <a:p>
            <a:pPr>
              <a:defRPr/>
            </a:pPr>
            <a:r>
              <a:rPr lang="es-ES_tradnl" sz="2800" b="1" i="1" dirty="0">
                <a:solidFill>
                  <a:srgbClr val="000000"/>
                </a:solidFill>
                <a:latin typeface="Bookman Old Style" pitchFamily="18" charset="0"/>
              </a:rPr>
              <a:t>Cerebro</a:t>
            </a:r>
          </a:p>
          <a:p>
            <a:pPr>
              <a:defRPr/>
            </a:pPr>
            <a:endParaRPr lang="es-ES_tradnl" sz="2800" b="1" i="1" dirty="0">
              <a:solidFill>
                <a:srgbClr val="000000"/>
              </a:solidFill>
              <a:latin typeface="Bookman Old Style" pitchFamily="18" charset="0"/>
            </a:endParaRPr>
          </a:p>
          <a:p>
            <a:pPr marL="0" indent="0">
              <a:buNone/>
              <a:defRPr/>
            </a:pPr>
            <a:endParaRPr lang="es-ES_tradnl" sz="2800" b="1" i="1" dirty="0" smtClean="0">
              <a:solidFill>
                <a:srgbClr val="000000"/>
              </a:solidFill>
              <a:latin typeface="Bookman Old Style" pitchFamily="18" charset="0"/>
            </a:endParaRPr>
          </a:p>
          <a:p>
            <a:pPr marL="0" indent="0">
              <a:buNone/>
              <a:defRPr/>
            </a:pPr>
            <a:endParaRPr lang="es-ES_tradnl" sz="2800" b="1" i="1" dirty="0" smtClean="0">
              <a:solidFill>
                <a:srgbClr val="000000"/>
              </a:solidFill>
              <a:latin typeface="Bookman Old Style" pitchFamily="18" charset="0"/>
            </a:endParaRPr>
          </a:p>
          <a:p>
            <a:pPr marL="0" indent="0">
              <a:buNone/>
              <a:defRPr/>
            </a:pPr>
            <a:endParaRPr lang="es-ES_tradnl" sz="2800" b="1" i="1" dirty="0">
              <a:solidFill>
                <a:srgbClr val="000000"/>
              </a:solidFill>
              <a:latin typeface="Bookman Old Style" pitchFamily="18" charset="0"/>
            </a:endParaRPr>
          </a:p>
          <a:p>
            <a:pPr>
              <a:defRPr/>
            </a:pPr>
            <a:r>
              <a:rPr lang="es-ES_tradnl" sz="2800" b="1" i="1" dirty="0">
                <a:solidFill>
                  <a:srgbClr val="000000"/>
                </a:solidFill>
                <a:latin typeface="Bookman Old Style" pitchFamily="18" charset="0"/>
              </a:rPr>
              <a:t>Corazón</a:t>
            </a:r>
          </a:p>
          <a:p>
            <a:pPr>
              <a:defRPr/>
            </a:pPr>
            <a:endParaRPr lang="es-ES_tradnl" sz="2800" b="1" i="1" dirty="0">
              <a:solidFill>
                <a:srgbClr val="000000"/>
              </a:solidFill>
              <a:latin typeface="Bookman Old Style" pitchFamily="18" charset="0"/>
            </a:endParaRPr>
          </a:p>
          <a:p>
            <a:pPr>
              <a:buNone/>
              <a:defRPr/>
            </a:pPr>
            <a:endParaRPr lang="es-ES_tradnl" sz="2800" b="1" i="1" dirty="0" smtClean="0">
              <a:solidFill>
                <a:srgbClr val="000000"/>
              </a:solidFill>
              <a:latin typeface="Bookman Old Style" pitchFamily="18" charset="0"/>
            </a:endParaRPr>
          </a:p>
          <a:p>
            <a:pPr>
              <a:buNone/>
              <a:defRPr/>
            </a:pPr>
            <a:endParaRPr lang="es-ES_tradnl" sz="2800" b="1" i="1" dirty="0">
              <a:solidFill>
                <a:srgbClr val="000000"/>
              </a:solidFill>
              <a:latin typeface="Bookman Old Style" pitchFamily="18" charset="0"/>
            </a:endParaRPr>
          </a:p>
          <a:p>
            <a:pPr>
              <a:defRPr/>
            </a:pPr>
            <a:r>
              <a:rPr lang="es-ES_tradnl" sz="2800" b="1" i="1" dirty="0">
                <a:solidFill>
                  <a:srgbClr val="000000"/>
                </a:solidFill>
                <a:latin typeface="Bookman Old Style" pitchFamily="18" charset="0"/>
              </a:rPr>
              <a:t>Pulmones</a:t>
            </a:r>
            <a:endParaRPr lang="es-ES_tradnl" b="1" i="1" dirty="0">
              <a:solidFill>
                <a:srgbClr val="000000"/>
              </a:solidFill>
              <a:latin typeface="Bookman Old Style" pitchFamily="18" charset="0"/>
            </a:endParaRPr>
          </a:p>
          <a:p>
            <a:endParaRPr lang="es-CO" i="1" dirty="0">
              <a:solidFill>
                <a:srgbClr val="000000"/>
              </a:solidFill>
            </a:endParaRPr>
          </a:p>
        </p:txBody>
      </p:sp>
      <p:grpSp>
        <p:nvGrpSpPr>
          <p:cNvPr id="4" name="Group 7"/>
          <p:cNvGrpSpPr>
            <a:grpSpLocks/>
          </p:cNvGrpSpPr>
          <p:nvPr/>
        </p:nvGrpSpPr>
        <p:grpSpPr bwMode="auto">
          <a:xfrm>
            <a:off x="2843808" y="188640"/>
            <a:ext cx="431800" cy="6570663"/>
            <a:chOff x="2517" y="0"/>
            <a:chExt cx="272" cy="4139"/>
          </a:xfrm>
        </p:grpSpPr>
        <p:sp>
          <p:nvSpPr>
            <p:cNvPr id="5" name="AutoShape 4"/>
            <p:cNvSpPr>
              <a:spLocks/>
            </p:cNvSpPr>
            <p:nvPr/>
          </p:nvSpPr>
          <p:spPr bwMode="auto">
            <a:xfrm>
              <a:off x="2517" y="0"/>
              <a:ext cx="227" cy="1253"/>
            </a:xfrm>
            <a:prstGeom prst="leftBrace">
              <a:avLst>
                <a:gd name="adj1" fmla="val 45999"/>
                <a:gd name="adj2" fmla="val 50000"/>
              </a:avLst>
            </a:prstGeom>
            <a:noFill/>
            <a:ln w="539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CO"/>
            </a:p>
          </p:txBody>
        </p:sp>
        <p:sp>
          <p:nvSpPr>
            <p:cNvPr id="6" name="AutoShape 5"/>
            <p:cNvSpPr>
              <a:spLocks/>
            </p:cNvSpPr>
            <p:nvPr/>
          </p:nvSpPr>
          <p:spPr bwMode="auto">
            <a:xfrm>
              <a:off x="2562" y="1434"/>
              <a:ext cx="227" cy="1253"/>
            </a:xfrm>
            <a:prstGeom prst="leftBrace">
              <a:avLst>
                <a:gd name="adj1" fmla="val 45999"/>
                <a:gd name="adj2" fmla="val 50000"/>
              </a:avLst>
            </a:prstGeom>
            <a:noFill/>
            <a:ln w="539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CO"/>
            </a:p>
          </p:txBody>
        </p:sp>
        <p:sp>
          <p:nvSpPr>
            <p:cNvPr id="7" name="AutoShape 6"/>
            <p:cNvSpPr>
              <a:spLocks/>
            </p:cNvSpPr>
            <p:nvPr/>
          </p:nvSpPr>
          <p:spPr bwMode="auto">
            <a:xfrm>
              <a:off x="2562" y="2886"/>
              <a:ext cx="227" cy="1253"/>
            </a:xfrm>
            <a:prstGeom prst="leftBrace">
              <a:avLst>
                <a:gd name="adj1" fmla="val 45999"/>
                <a:gd name="adj2" fmla="val 50000"/>
              </a:avLst>
            </a:prstGeom>
            <a:noFill/>
            <a:ln w="539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CO"/>
            </a:p>
          </p:txBody>
        </p:sp>
      </p:grpSp>
      <p:sp>
        <p:nvSpPr>
          <p:cNvPr id="8" name="Rectangle 3"/>
          <p:cNvSpPr txBox="1">
            <a:spLocks noChangeArrowheads="1"/>
          </p:cNvSpPr>
          <p:nvPr/>
        </p:nvSpPr>
        <p:spPr>
          <a:xfrm>
            <a:off x="3491880" y="413648"/>
            <a:ext cx="4038600" cy="41148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Tx/>
              <a:buNone/>
              <a:defRPr/>
            </a:pPr>
            <a:r>
              <a:rPr lang="es-ES_tradnl" b="1" dirty="0" smtClean="0">
                <a:latin typeface="Bookman Old Style" pitchFamily="18" charset="0"/>
              </a:rPr>
              <a:t>	</a:t>
            </a:r>
          </a:p>
          <a:p>
            <a:pPr>
              <a:buFontTx/>
              <a:buNone/>
              <a:defRPr/>
            </a:pPr>
            <a:r>
              <a:rPr lang="es-ES_tradnl" i="1" dirty="0" smtClean="0">
                <a:solidFill>
                  <a:srgbClr val="000000"/>
                </a:solidFill>
                <a:latin typeface="Bookman Old Style" pitchFamily="18" charset="0"/>
              </a:rPr>
              <a:t>Daño permanente de las células cerebrales.</a:t>
            </a:r>
          </a:p>
          <a:p>
            <a:pPr>
              <a:buFontTx/>
              <a:buNone/>
              <a:defRPr/>
            </a:pPr>
            <a:endParaRPr lang="es-ES_tradnl" i="1" dirty="0">
              <a:solidFill>
                <a:srgbClr val="000000"/>
              </a:solidFill>
              <a:latin typeface="Bookman Old Style" pitchFamily="18" charset="0"/>
            </a:endParaRPr>
          </a:p>
          <a:p>
            <a:pPr>
              <a:buFontTx/>
              <a:buNone/>
              <a:defRPr/>
            </a:pPr>
            <a:endParaRPr lang="es-ES_tradnl" i="1" dirty="0" smtClean="0">
              <a:solidFill>
                <a:srgbClr val="000000"/>
              </a:solidFill>
              <a:latin typeface="Bookman Old Style" pitchFamily="18" charset="0"/>
            </a:endParaRPr>
          </a:p>
          <a:p>
            <a:pPr>
              <a:buFontTx/>
              <a:buNone/>
              <a:defRPr/>
            </a:pPr>
            <a:r>
              <a:rPr lang="es-ES_tradnl" i="1" dirty="0" smtClean="0">
                <a:solidFill>
                  <a:srgbClr val="000000"/>
                </a:solidFill>
                <a:latin typeface="Bookman Old Style" pitchFamily="18" charset="0"/>
              </a:rPr>
              <a:t>	Aumento del ritmo cardiaco con una disminución de la provisión de oxigeno. </a:t>
            </a:r>
          </a:p>
          <a:p>
            <a:pPr>
              <a:buNone/>
              <a:defRPr/>
            </a:pPr>
            <a:endParaRPr lang="es-ES_tradnl" b="1" dirty="0" smtClean="0">
              <a:latin typeface="Bookman Old Style" pitchFamily="18" charset="0"/>
            </a:endParaRPr>
          </a:p>
          <a:p>
            <a:pPr>
              <a:buNone/>
              <a:defRPr/>
            </a:pPr>
            <a:endParaRPr lang="es-ES_tradnl" i="1" dirty="0" smtClean="0">
              <a:solidFill>
                <a:srgbClr val="000000"/>
              </a:solidFill>
              <a:latin typeface="Bookman Old Style" pitchFamily="18" charset="0"/>
            </a:endParaRPr>
          </a:p>
          <a:p>
            <a:pPr>
              <a:buNone/>
              <a:defRPr/>
            </a:pPr>
            <a:r>
              <a:rPr lang="es-ES_tradnl" i="1" dirty="0" smtClean="0">
                <a:solidFill>
                  <a:srgbClr val="000000"/>
                </a:solidFill>
                <a:latin typeface="Bookman Old Style" pitchFamily="18" charset="0"/>
              </a:rPr>
              <a:t>Irrita </a:t>
            </a:r>
            <a:r>
              <a:rPr lang="es-ES_tradnl" i="1" dirty="0">
                <a:solidFill>
                  <a:srgbClr val="000000"/>
                </a:solidFill>
                <a:latin typeface="Bookman Old Style" pitchFamily="18" charset="0"/>
              </a:rPr>
              <a:t>los pulmones </a:t>
            </a:r>
            <a:r>
              <a:rPr lang="es-ES_tradnl" i="1" dirty="0" smtClean="0">
                <a:solidFill>
                  <a:srgbClr val="000000"/>
                </a:solidFill>
                <a:latin typeface="Bookman Old Style" pitchFamily="18" charset="0"/>
              </a:rPr>
              <a:t>y daña </a:t>
            </a:r>
            <a:r>
              <a:rPr lang="es-ES_tradnl" i="1" dirty="0">
                <a:solidFill>
                  <a:srgbClr val="000000"/>
                </a:solidFill>
                <a:latin typeface="Bookman Old Style" pitchFamily="18" charset="0"/>
              </a:rPr>
              <a:t>su funcionamiento</a:t>
            </a:r>
          </a:p>
          <a:p>
            <a:pPr>
              <a:buFontTx/>
              <a:buNone/>
              <a:defRPr/>
            </a:pPr>
            <a:endParaRPr lang="es-ES_tradnl" i="1" dirty="0" smtClean="0">
              <a:solidFill>
                <a:srgbClr val="000000"/>
              </a:solidFill>
              <a:latin typeface="Bookman Old Style" pitchFamily="18" charset="0"/>
            </a:endParaRPr>
          </a:p>
          <a:p>
            <a:pPr>
              <a:defRPr/>
            </a:pPr>
            <a:endParaRPr lang="es-ES_tradnl" dirty="0" smtClean="0">
              <a:solidFill>
                <a:srgbClr val="000080"/>
              </a:solidFill>
              <a:latin typeface="Bookman Old Style" pitchFamily="18" charset="0"/>
            </a:endParaRPr>
          </a:p>
        </p:txBody>
      </p:sp>
    </p:spTree>
    <p:extLst>
      <p:ext uri="{BB962C8B-B14F-4D97-AF65-F5344CB8AC3E}">
        <p14:creationId xmlns:p14="http://schemas.microsoft.com/office/powerpoint/2010/main" val="74131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diamond(in)">
                                      <p:cBhvr>
                                        <p:cTn id="16" dur="20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diamond(in)">
                                      <p:cBhvr>
                                        <p:cTn id="21" dur="20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diamond(in)">
                                      <p:cBhvr>
                                        <p:cTn id="26" dur="2000"/>
                                        <p:tgtEl>
                                          <p:spTgt spid="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diamond(in)">
                                      <p:cBhvr>
                                        <p:cTn id="31"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67544" y="1916832"/>
            <a:ext cx="3810000" cy="41148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r">
              <a:defRPr/>
            </a:pPr>
            <a:r>
              <a:rPr lang="es-ES_tradnl" sz="3600" b="1" i="1" dirty="0" err="1" smtClean="0">
                <a:solidFill>
                  <a:srgbClr val="000000"/>
                </a:solidFill>
                <a:latin typeface="Bookman Old Style" pitchFamily="18" charset="0"/>
              </a:rPr>
              <a:t>Organos</a:t>
            </a:r>
            <a:r>
              <a:rPr lang="es-ES_tradnl" sz="3600" b="1" i="1" dirty="0" smtClean="0">
                <a:solidFill>
                  <a:srgbClr val="000000"/>
                </a:solidFill>
                <a:latin typeface="Bookman Old Style" pitchFamily="18" charset="0"/>
              </a:rPr>
              <a:t> sexuales</a:t>
            </a:r>
          </a:p>
          <a:p>
            <a:pPr algn="r">
              <a:defRPr/>
            </a:pPr>
            <a:endParaRPr lang="es-ES_tradnl" sz="3600" b="1" i="1" dirty="0" smtClean="0">
              <a:solidFill>
                <a:srgbClr val="000000"/>
              </a:solidFill>
              <a:latin typeface="Bookman Old Style" pitchFamily="18" charset="0"/>
            </a:endParaRPr>
          </a:p>
          <a:p>
            <a:pPr algn="r">
              <a:buFontTx/>
              <a:buNone/>
              <a:defRPr/>
            </a:pPr>
            <a:endParaRPr lang="es-ES_tradnl" sz="3600" b="1" i="1" dirty="0" smtClean="0">
              <a:solidFill>
                <a:srgbClr val="000000"/>
              </a:solidFill>
              <a:latin typeface="Bookman Old Style" pitchFamily="18" charset="0"/>
            </a:endParaRPr>
          </a:p>
          <a:p>
            <a:pPr algn="r">
              <a:defRPr/>
            </a:pPr>
            <a:endParaRPr lang="es-ES_tradnl" sz="3600" b="1" i="1" dirty="0" smtClean="0">
              <a:solidFill>
                <a:srgbClr val="000000"/>
              </a:solidFill>
              <a:latin typeface="Bookman Old Style" pitchFamily="18" charset="0"/>
            </a:endParaRPr>
          </a:p>
          <a:p>
            <a:pPr algn="r">
              <a:defRPr/>
            </a:pPr>
            <a:r>
              <a:rPr lang="es-ES_tradnl" sz="3600" b="1" i="1" dirty="0" smtClean="0">
                <a:solidFill>
                  <a:srgbClr val="000000"/>
                </a:solidFill>
                <a:latin typeface="Bookman Old Style" pitchFamily="18" charset="0"/>
              </a:rPr>
              <a:t>Sistema Inmunológico</a:t>
            </a:r>
            <a:endParaRPr lang="es-ES_tradnl" b="1" i="1" dirty="0" smtClean="0">
              <a:solidFill>
                <a:srgbClr val="000000"/>
              </a:solidFill>
              <a:latin typeface="Bookman Old Style" pitchFamily="18" charset="0"/>
            </a:endParaRPr>
          </a:p>
        </p:txBody>
      </p:sp>
      <p:sp>
        <p:nvSpPr>
          <p:cNvPr id="6" name="5 Rectángulo"/>
          <p:cNvSpPr/>
          <p:nvPr/>
        </p:nvSpPr>
        <p:spPr>
          <a:xfrm>
            <a:off x="4283015" y="980728"/>
            <a:ext cx="4572000" cy="5078313"/>
          </a:xfrm>
          <a:prstGeom prst="rect">
            <a:avLst/>
          </a:prstGeom>
        </p:spPr>
        <p:txBody>
          <a:bodyPr>
            <a:spAutoFit/>
          </a:bodyPr>
          <a:lstStyle/>
          <a:p>
            <a:pPr>
              <a:defRPr/>
            </a:pPr>
            <a:endParaRPr lang="es-ES_tradnl" i="1" dirty="0" smtClean="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endParaRPr lang="es-ES_tradnl" i="1" dirty="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r>
              <a:rPr lang="es-ES_tradnl" i="1" dirty="0" smtClean="0">
                <a:solidFill>
                  <a:srgbClr val="000000"/>
                </a:solidFill>
                <a:latin typeface="Bookman Old Style" pitchFamily="18" charset="0"/>
              </a:rPr>
              <a:t>Perdida </a:t>
            </a:r>
            <a:r>
              <a:rPr lang="es-ES_tradnl" i="1" dirty="0">
                <a:solidFill>
                  <a:srgbClr val="000000"/>
                </a:solidFill>
                <a:latin typeface="Bookman Old Style" pitchFamily="18" charset="0"/>
              </a:rPr>
              <a:t>temporal de la fertilidad tanto en el hombre como en la mujer.</a:t>
            </a:r>
          </a:p>
          <a:p>
            <a:pPr>
              <a:defRPr/>
            </a:pPr>
            <a:endParaRPr lang="es-ES_tradnl" i="1" dirty="0" smtClean="0">
              <a:solidFill>
                <a:srgbClr val="000000"/>
              </a:solidFill>
              <a:latin typeface="Bookman Old Style" pitchFamily="18" charset="0"/>
            </a:endParaRPr>
          </a:p>
          <a:p>
            <a:pPr>
              <a:defRPr/>
            </a:pPr>
            <a:endParaRPr lang="es-ES_tradnl" i="1" dirty="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endParaRPr lang="es-ES_tradnl" i="1" dirty="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endParaRPr lang="es-ES_tradnl" i="1" dirty="0">
              <a:solidFill>
                <a:srgbClr val="000000"/>
              </a:solidFill>
              <a:latin typeface="Bookman Old Style" pitchFamily="18" charset="0"/>
            </a:endParaRPr>
          </a:p>
          <a:p>
            <a:pPr>
              <a:defRPr/>
            </a:pPr>
            <a:endParaRPr lang="es-ES_tradnl" i="1" dirty="0" smtClean="0">
              <a:solidFill>
                <a:srgbClr val="000000"/>
              </a:solidFill>
              <a:latin typeface="Bookman Old Style" pitchFamily="18" charset="0"/>
            </a:endParaRPr>
          </a:p>
          <a:p>
            <a:pPr>
              <a:defRPr/>
            </a:pPr>
            <a:r>
              <a:rPr lang="es-ES_tradnl" i="1" dirty="0" smtClean="0">
                <a:solidFill>
                  <a:srgbClr val="000000"/>
                </a:solidFill>
                <a:latin typeface="Bookman Old Style" pitchFamily="18" charset="0"/>
              </a:rPr>
              <a:t>A </a:t>
            </a:r>
            <a:r>
              <a:rPr lang="es-ES_tradnl" i="1" dirty="0">
                <a:solidFill>
                  <a:srgbClr val="000000"/>
                </a:solidFill>
                <a:latin typeface="Bookman Old Style" pitchFamily="18" charset="0"/>
              </a:rPr>
              <a:t>largo plazo se produce una disminución de las defensas, provocando la exposición a otras enfermedades, como el SIDA</a:t>
            </a:r>
          </a:p>
        </p:txBody>
      </p:sp>
    </p:spTree>
    <p:extLst>
      <p:ext uri="{BB962C8B-B14F-4D97-AF65-F5344CB8AC3E}">
        <p14:creationId xmlns:p14="http://schemas.microsoft.com/office/powerpoint/2010/main" val="249935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300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3500"/>
                            </p:stCondLst>
                            <p:childTnLst>
                              <p:par>
                                <p:cTn id="10" presetID="23" presetClass="entr" presetSubtype="16" fill="hold" grpId="0" nodeType="afterEffect">
                                  <p:stCondLst>
                                    <p:cond delay="3000"/>
                                  </p:stCondLst>
                                  <p:childTnLst>
                                    <p:set>
                                      <p:cBhvr>
                                        <p:cTn id="11" dur="1" fill="hold">
                                          <p:stCondLst>
                                            <p:cond delay="0"/>
                                          </p:stCondLst>
                                        </p:cTn>
                                        <p:tgtEl>
                                          <p:spTgt spid="5">
                                            <p:txEl>
                                              <p:pRg st="4" end="4"/>
                                            </p:txEl>
                                          </p:spTgt>
                                        </p:tgtEl>
                                        <p:attrNameLst>
                                          <p:attrName>style.visibility</p:attrName>
                                        </p:attrNameLst>
                                      </p:cBhvr>
                                      <p:to>
                                        <p:strVal val="visible"/>
                                      </p:to>
                                    </p:set>
                                    <p:anim calcmode="lin" valueType="num">
                                      <p:cBhvr>
                                        <p:cTn id="1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300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Efectos Sociales</a:t>
            </a:r>
            <a:endParaRPr lang="es-CO" dirty="0"/>
          </a:p>
        </p:txBody>
      </p:sp>
      <p:sp>
        <p:nvSpPr>
          <p:cNvPr id="3" name="2 Marcador de contenido"/>
          <p:cNvSpPr>
            <a:spLocks noGrp="1"/>
          </p:cNvSpPr>
          <p:nvPr>
            <p:ph idx="1"/>
          </p:nvPr>
        </p:nvSpPr>
        <p:spPr/>
        <p:txBody>
          <a:bodyPr/>
          <a:lstStyle/>
          <a:p>
            <a:r>
              <a:rPr lang="es-ES" sz="2800" i="1" dirty="0">
                <a:solidFill>
                  <a:srgbClr val="000000"/>
                </a:solidFill>
                <a:latin typeface="Arial" pitchFamily="34" charset="0"/>
              </a:rPr>
              <a:t>La marihuana produce disgustos familiares, inestabilidad laboral, pérdida de capacidades profesionales, actos delictivos, propagación de la droga, aislamiento en grupos de drogadicción. La marihuana es el paso previo a drogas más fuertes (a menudo basta con que uno del grupo empiece). </a:t>
            </a:r>
          </a:p>
          <a:p>
            <a:endParaRPr lang="es-CO" i="1" dirty="0">
              <a:solidFill>
                <a:srgbClr val="000000"/>
              </a:solidFill>
            </a:endParaRPr>
          </a:p>
        </p:txBody>
      </p:sp>
    </p:spTree>
    <p:extLst>
      <p:ext uri="{BB962C8B-B14F-4D97-AF65-F5344CB8AC3E}">
        <p14:creationId xmlns:p14="http://schemas.microsoft.com/office/powerpoint/2010/main" val="2261529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Cocaína </a:t>
            </a:r>
            <a:endParaRPr lang="es-CO" dirty="0"/>
          </a:p>
        </p:txBody>
      </p:sp>
      <p:sp>
        <p:nvSpPr>
          <p:cNvPr id="3" name="2 Marcador de contenido"/>
          <p:cNvSpPr>
            <a:spLocks noGrp="1"/>
          </p:cNvSpPr>
          <p:nvPr>
            <p:ph idx="1"/>
          </p:nvPr>
        </p:nvSpPr>
        <p:spPr>
          <a:xfrm>
            <a:off x="457353" y="2276872"/>
            <a:ext cx="8229600" cy="4389120"/>
          </a:xfrm>
        </p:spPr>
        <p:txBody>
          <a:bodyPr/>
          <a:lstStyle/>
          <a:p>
            <a:r>
              <a:rPr lang="es-ES" sz="2400" i="1" dirty="0">
                <a:solidFill>
                  <a:srgbClr val="000000"/>
                </a:solidFill>
                <a:latin typeface="Arial" pitchFamily="34" charset="0"/>
              </a:rPr>
              <a:t>La cocaína es una droga alcaloide que se obtiene de las hojas de "</a:t>
            </a:r>
            <a:r>
              <a:rPr lang="es-ES" sz="2400" i="1" dirty="0" err="1">
                <a:solidFill>
                  <a:srgbClr val="000000"/>
                </a:solidFill>
                <a:latin typeface="Arial" pitchFamily="34" charset="0"/>
              </a:rPr>
              <a:t>erythroxylon</a:t>
            </a:r>
            <a:r>
              <a:rPr lang="es-ES" sz="2400" i="1" dirty="0">
                <a:solidFill>
                  <a:srgbClr val="000000"/>
                </a:solidFill>
                <a:latin typeface="Arial" pitchFamily="34" charset="0"/>
              </a:rPr>
              <a:t> coca". Suele llamarse también coca, nieve, pera, </a:t>
            </a:r>
            <a:r>
              <a:rPr lang="es-ES" sz="2400" i="1" dirty="0" err="1">
                <a:solidFill>
                  <a:srgbClr val="000000"/>
                </a:solidFill>
                <a:latin typeface="Arial" pitchFamily="34" charset="0"/>
              </a:rPr>
              <a:t>farlopa</a:t>
            </a:r>
            <a:r>
              <a:rPr lang="es-ES" sz="2400" i="1" dirty="0">
                <a:solidFill>
                  <a:srgbClr val="000000"/>
                </a:solidFill>
                <a:latin typeface="Arial" pitchFamily="34" charset="0"/>
              </a:rPr>
              <a:t>, etc. El crack y la base libre son también formas de cocaína. En la calle la cocaína se vende mezclada con otras substancias (de 10 a 50% de coca).</a:t>
            </a:r>
            <a:r>
              <a:rPr lang="es-ES" sz="2400" i="1" dirty="0">
                <a:solidFill>
                  <a:srgbClr val="000000"/>
                </a:solidFill>
              </a:rPr>
              <a:t> </a:t>
            </a:r>
          </a:p>
          <a:p>
            <a:r>
              <a:rPr lang="es-ES" i="1" dirty="0">
                <a:solidFill>
                  <a:srgbClr val="000000"/>
                </a:solidFill>
                <a:latin typeface="Arial" pitchFamily="34" charset="0"/>
              </a:rPr>
              <a:t>Se administra por insuflación nasal, inyección intravenosa en forma de clorhidrato de cocaína o se fuma como alcaloide en forma de crack o “base libre”.</a:t>
            </a:r>
          </a:p>
          <a:p>
            <a:endParaRPr lang="es-CO" i="1" dirty="0">
              <a:solidFill>
                <a:srgbClr val="000000"/>
              </a:solidFill>
            </a:endParaRPr>
          </a:p>
        </p:txBody>
      </p:sp>
      <p:pic>
        <p:nvPicPr>
          <p:cNvPr id="4" name="Picture 4" descr="coca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961321" y="260648"/>
            <a:ext cx="2771775" cy="196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32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¿Cuáles son las consecuencias del consumo?</a:t>
            </a:r>
            <a:endParaRPr lang="es-CO" dirty="0"/>
          </a:p>
        </p:txBody>
      </p:sp>
      <p:sp>
        <p:nvSpPr>
          <p:cNvPr id="3" name="2 Marcador de contenido"/>
          <p:cNvSpPr>
            <a:spLocks noGrp="1"/>
          </p:cNvSpPr>
          <p:nvPr>
            <p:ph idx="1"/>
          </p:nvPr>
        </p:nvSpPr>
        <p:spPr/>
        <p:txBody>
          <a:bodyPr>
            <a:normAutofit/>
          </a:bodyPr>
          <a:lstStyle/>
          <a:p>
            <a:pPr algn="just"/>
            <a:r>
              <a:rPr lang="es-VE" sz="2400" b="1" i="1" dirty="0">
                <a:solidFill>
                  <a:srgbClr val="000000"/>
                </a:solidFill>
                <a:latin typeface="Arial" pitchFamily="34" charset="0"/>
                <a:cs typeface="Arial" pitchFamily="34" charset="0"/>
              </a:rPr>
              <a:t>De tipo fisiológico: </a:t>
            </a:r>
            <a:r>
              <a:rPr lang="es-VE" sz="2400" i="1" dirty="0">
                <a:solidFill>
                  <a:srgbClr val="000000"/>
                </a:solidFill>
                <a:latin typeface="Arial" pitchFamily="34" charset="0"/>
                <a:cs typeface="Arial" pitchFamily="34" charset="0"/>
              </a:rPr>
              <a:t>Aceleración del ritmo cardíaco, alta tensión sanguínea, temblores, dilatación de pupilas, contracción de los músculos, potenciación muscular, pérdida del apetito, agresividad, convulsiones, falta de apetito.</a:t>
            </a:r>
          </a:p>
          <a:p>
            <a:pPr algn="just"/>
            <a:r>
              <a:rPr lang="es-VE" sz="2400" b="1" i="1" dirty="0">
                <a:solidFill>
                  <a:srgbClr val="000000"/>
                </a:solidFill>
                <a:latin typeface="Arial" pitchFamily="34" charset="0"/>
                <a:cs typeface="Arial" pitchFamily="34" charset="0"/>
              </a:rPr>
              <a:t>De tipo psicológicos: </a:t>
            </a:r>
            <a:r>
              <a:rPr lang="es-VE" sz="2400" i="1" dirty="0">
                <a:solidFill>
                  <a:srgbClr val="000000"/>
                </a:solidFill>
                <a:latin typeface="Arial" pitchFamily="34" charset="0"/>
                <a:cs typeface="Arial" pitchFamily="34" charset="0"/>
              </a:rPr>
              <a:t>Elevación del humor, euforia, puede presentar manías persecutorias lo que unido a la agresividad, que desarrolla su potencia muscular, lo hace muy peligroso, produciendo a grandes dosis alucinaciones y delirios paranoicos.</a:t>
            </a:r>
            <a:endParaRPr lang="es-CO" sz="2000"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92108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Heroína </a:t>
            </a:r>
            <a:endParaRPr lang="es-CO" dirty="0"/>
          </a:p>
        </p:txBody>
      </p:sp>
      <p:sp>
        <p:nvSpPr>
          <p:cNvPr id="3" name="2 Marcador de contenido"/>
          <p:cNvSpPr>
            <a:spLocks noGrp="1"/>
          </p:cNvSpPr>
          <p:nvPr>
            <p:ph idx="1"/>
          </p:nvPr>
        </p:nvSpPr>
        <p:spPr>
          <a:xfrm>
            <a:off x="457200" y="2060848"/>
            <a:ext cx="8229600" cy="3236992"/>
          </a:xfrm>
        </p:spPr>
        <p:txBody>
          <a:bodyPr/>
          <a:lstStyle/>
          <a:p>
            <a:r>
              <a:rPr lang="es-ES" sz="2000" i="1" dirty="0">
                <a:solidFill>
                  <a:srgbClr val="000000"/>
                </a:solidFill>
                <a:latin typeface="Verdana" pitchFamily="34" charset="0"/>
                <a:cs typeface="Times New Roman" pitchFamily="18" charset="0"/>
              </a:rPr>
              <a:t> </a:t>
            </a:r>
            <a:r>
              <a:rPr lang="es-ES" sz="2400" i="1" dirty="0">
                <a:solidFill>
                  <a:srgbClr val="000000"/>
                </a:solidFill>
                <a:latin typeface="Arial" pitchFamily="34" charset="0"/>
              </a:rPr>
              <a:t>La heroína es una droga derivada de la planta amapola y pertenece a una clase de drogas denominada “opiáceos”. </a:t>
            </a:r>
            <a:r>
              <a:rPr lang="es-ES" sz="2400" i="1" dirty="0">
                <a:solidFill>
                  <a:srgbClr val="000000"/>
                </a:solidFill>
                <a:latin typeface="Arial" pitchFamily="34" charset="0"/>
                <a:cs typeface="Times New Roman" pitchFamily="18" charset="0"/>
              </a:rPr>
              <a:t>Es un polvo de color grisáceo, muy fino, pero su aspecto puede variar, dependiendo de los procesos de purificación que  se haya sometido (de blanco a marrón).</a:t>
            </a:r>
          </a:p>
          <a:p>
            <a:endParaRPr lang="es-CO" i="1" dirty="0">
              <a:solidFill>
                <a:srgbClr val="000000"/>
              </a:solidFill>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4581128"/>
            <a:ext cx="4356100"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041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Efectos </a:t>
            </a:r>
            <a:endParaRPr lang="es-CO" dirty="0"/>
          </a:p>
        </p:txBody>
      </p:sp>
      <p:sp>
        <p:nvSpPr>
          <p:cNvPr id="3" name="2 Marcador de contenido"/>
          <p:cNvSpPr>
            <a:spLocks noGrp="1"/>
          </p:cNvSpPr>
          <p:nvPr>
            <p:ph idx="1"/>
          </p:nvPr>
        </p:nvSpPr>
        <p:spPr/>
        <p:txBody>
          <a:bodyPr/>
          <a:lstStyle/>
          <a:p>
            <a:pPr>
              <a:lnSpc>
                <a:spcPct val="90000"/>
              </a:lnSpc>
              <a:defRPr/>
            </a:pPr>
            <a:r>
              <a:rPr lang="es-ES" sz="2400" i="1" dirty="0">
                <a:solidFill>
                  <a:srgbClr val="000000"/>
                </a:solidFill>
                <a:latin typeface="Arial" pitchFamily="34" charset="0"/>
              </a:rPr>
              <a:t>Relaja y elimina el dolor y la ansiedad. Induce el sueño y disminuye el estado de alerta y el funcionamiento mental</a:t>
            </a:r>
            <a:r>
              <a:rPr lang="es-ES" sz="2400" i="1" dirty="0" smtClean="0">
                <a:solidFill>
                  <a:srgbClr val="000000"/>
                </a:solidFill>
                <a:latin typeface="Arial" pitchFamily="34" charset="0"/>
              </a:rPr>
              <a:t>.</a:t>
            </a:r>
          </a:p>
          <a:p>
            <a:pPr>
              <a:lnSpc>
                <a:spcPct val="90000"/>
              </a:lnSpc>
              <a:defRPr/>
            </a:pPr>
            <a:endParaRPr lang="es-ES" sz="2400" i="1" dirty="0">
              <a:solidFill>
                <a:srgbClr val="000000"/>
              </a:solidFill>
              <a:latin typeface="Arial" pitchFamily="34" charset="0"/>
            </a:endParaRPr>
          </a:p>
          <a:p>
            <a:pPr>
              <a:lnSpc>
                <a:spcPct val="90000"/>
              </a:lnSpc>
              <a:defRPr/>
            </a:pPr>
            <a:r>
              <a:rPr lang="es-ES" sz="2400" i="1" dirty="0">
                <a:solidFill>
                  <a:srgbClr val="000000"/>
                </a:solidFill>
                <a:latin typeface="Arial" pitchFamily="34" charset="0"/>
              </a:rPr>
              <a:t>Alteraciones digestivas: falta de apetito, estreñimiento. </a:t>
            </a:r>
            <a:endParaRPr lang="es-ES" sz="2400" i="1" dirty="0" smtClean="0">
              <a:solidFill>
                <a:srgbClr val="000000"/>
              </a:solidFill>
              <a:latin typeface="Arial" pitchFamily="34" charset="0"/>
            </a:endParaRPr>
          </a:p>
          <a:p>
            <a:pPr>
              <a:lnSpc>
                <a:spcPct val="90000"/>
              </a:lnSpc>
              <a:defRPr/>
            </a:pPr>
            <a:endParaRPr lang="es-ES" sz="2400" i="1" dirty="0">
              <a:solidFill>
                <a:srgbClr val="000000"/>
              </a:solidFill>
              <a:latin typeface="Arial" pitchFamily="34" charset="0"/>
            </a:endParaRPr>
          </a:p>
          <a:p>
            <a:pPr>
              <a:lnSpc>
                <a:spcPct val="90000"/>
              </a:lnSpc>
              <a:defRPr/>
            </a:pPr>
            <a:r>
              <a:rPr lang="es-ES" sz="2400" i="1" dirty="0">
                <a:solidFill>
                  <a:srgbClr val="000000"/>
                </a:solidFill>
                <a:latin typeface="Arial" pitchFamily="34" charset="0"/>
              </a:rPr>
              <a:t>Alteraciones cardiocirculatorias: hipotensión</a:t>
            </a:r>
            <a:r>
              <a:rPr lang="es-ES" sz="2400" i="1" dirty="0" smtClean="0">
                <a:solidFill>
                  <a:srgbClr val="000000"/>
                </a:solidFill>
                <a:latin typeface="Arial" pitchFamily="34" charset="0"/>
              </a:rPr>
              <a:t>.</a:t>
            </a:r>
          </a:p>
          <a:p>
            <a:pPr>
              <a:lnSpc>
                <a:spcPct val="90000"/>
              </a:lnSpc>
              <a:defRPr/>
            </a:pPr>
            <a:endParaRPr lang="es-ES" sz="2400" i="1" dirty="0">
              <a:solidFill>
                <a:srgbClr val="000000"/>
              </a:solidFill>
              <a:latin typeface="Arial" pitchFamily="34" charset="0"/>
            </a:endParaRPr>
          </a:p>
          <a:p>
            <a:pPr>
              <a:lnSpc>
                <a:spcPct val="90000"/>
              </a:lnSpc>
              <a:defRPr/>
            </a:pPr>
            <a:r>
              <a:rPr lang="es-ES" sz="2400" i="1" dirty="0">
                <a:solidFill>
                  <a:srgbClr val="000000"/>
                </a:solidFill>
                <a:latin typeface="Arial" pitchFamily="34" charset="0"/>
              </a:rPr>
              <a:t>Alteraciones del sistema nervioso: trastornos de memoria y atención, pérdida de motivación, depresión. </a:t>
            </a:r>
            <a:endParaRPr lang="es-ES" sz="2400" i="1" dirty="0" smtClean="0">
              <a:solidFill>
                <a:srgbClr val="000000"/>
              </a:solidFill>
              <a:latin typeface="Arial" pitchFamily="34" charset="0"/>
            </a:endParaRPr>
          </a:p>
          <a:p>
            <a:pPr>
              <a:lnSpc>
                <a:spcPct val="90000"/>
              </a:lnSpc>
              <a:defRPr/>
            </a:pPr>
            <a:endParaRPr lang="es-ES" sz="2400" i="1" dirty="0">
              <a:solidFill>
                <a:srgbClr val="000000"/>
              </a:solidFill>
              <a:latin typeface="Arial" pitchFamily="34" charset="0"/>
            </a:endParaRPr>
          </a:p>
          <a:p>
            <a:pPr>
              <a:lnSpc>
                <a:spcPct val="90000"/>
              </a:lnSpc>
              <a:defRPr/>
            </a:pPr>
            <a:r>
              <a:rPr lang="es-ES" sz="2400" i="1" dirty="0">
                <a:solidFill>
                  <a:srgbClr val="000000"/>
                </a:solidFill>
                <a:latin typeface="Arial" pitchFamily="34" charset="0"/>
              </a:rPr>
              <a:t>Alteraciones metabólicas.</a:t>
            </a:r>
          </a:p>
          <a:p>
            <a:pPr marL="0" indent="0">
              <a:buNone/>
            </a:pPr>
            <a:endParaRPr lang="es-CO" i="1" dirty="0">
              <a:solidFill>
                <a:srgbClr val="000000"/>
              </a:solidFill>
            </a:endParaRPr>
          </a:p>
        </p:txBody>
      </p:sp>
    </p:spTree>
    <p:extLst>
      <p:ext uri="{BB962C8B-B14F-4D97-AF65-F5344CB8AC3E}">
        <p14:creationId xmlns:p14="http://schemas.microsoft.com/office/powerpoint/2010/main" val="22185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938368"/>
          </a:xfrm>
        </p:spPr>
        <p:txBody>
          <a:bodyPr/>
          <a:lstStyle/>
          <a:p>
            <a:r>
              <a:rPr lang="es-CO" dirty="0" smtClean="0"/>
              <a:t>¿Qué son las Drogas?</a:t>
            </a:r>
            <a:endParaRPr lang="es-CO" dirty="0"/>
          </a:p>
        </p:txBody>
      </p:sp>
      <p:sp>
        <p:nvSpPr>
          <p:cNvPr id="3" name="2 Marcador de contenido"/>
          <p:cNvSpPr>
            <a:spLocks noGrp="1"/>
          </p:cNvSpPr>
          <p:nvPr>
            <p:ph idx="1"/>
          </p:nvPr>
        </p:nvSpPr>
        <p:spPr>
          <a:xfrm>
            <a:off x="467544" y="1700808"/>
            <a:ext cx="8229600" cy="4389120"/>
          </a:xfrm>
        </p:spPr>
        <p:txBody>
          <a:bodyPr/>
          <a:lstStyle/>
          <a:p>
            <a:pPr marL="0" indent="0">
              <a:buNone/>
            </a:pPr>
            <a:r>
              <a:rPr lang="es-VE" sz="2400" i="1" dirty="0">
                <a:solidFill>
                  <a:srgbClr val="000000"/>
                </a:solidFill>
                <a:latin typeface="Arial" pitchFamily="34" charset="0"/>
              </a:rPr>
              <a:t>"Droga" es toda sustancia que, introducida en el organismo por cualquier vía de administración, produce una alteración de algún modo, del natural funcionamiento del sistema nervioso central del individuo y es, además, susceptible de crear dependencia, ya sea psicológica, física o ambas.</a:t>
            </a:r>
            <a:r>
              <a:rPr lang="es-VE" sz="2400" dirty="0">
                <a:solidFill>
                  <a:srgbClr val="000000"/>
                </a:solidFill>
                <a:latin typeface="Arial" pitchFamily="34" charset="0"/>
              </a:rPr>
              <a:t> </a:t>
            </a:r>
            <a:r>
              <a:rPr lang="es-VE" sz="2400" dirty="0">
                <a:solidFill>
                  <a:srgbClr val="000000"/>
                </a:solidFill>
                <a:latin typeface="Times New Roman" pitchFamily="18" charset="0"/>
              </a:rPr>
              <a:t>  </a:t>
            </a:r>
            <a:endParaRPr lang="es-VE" sz="3200" dirty="0">
              <a:solidFill>
                <a:srgbClr val="000000"/>
              </a:solidFill>
              <a:latin typeface="Times New Roman" pitchFamily="18" charset="0"/>
            </a:endParaRPr>
          </a:p>
          <a:p>
            <a:pPr marL="0" indent="0">
              <a:buNone/>
            </a:pPr>
            <a:endParaRPr lang="es-CO" dirty="0">
              <a:solidFill>
                <a:srgbClr val="000000"/>
              </a:solidFill>
            </a:endParaRPr>
          </a:p>
        </p:txBody>
      </p:sp>
      <p:pic>
        <p:nvPicPr>
          <p:cNvPr id="4" name="Picture 2" descr="fumand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221088"/>
            <a:ext cx="2281237"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4685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866360"/>
          </a:xfrm>
        </p:spPr>
        <p:txBody>
          <a:bodyPr/>
          <a:lstStyle/>
          <a:p>
            <a:r>
              <a:rPr lang="es-CO" dirty="0" smtClean="0"/>
              <a:t>Sustancias Alucinógenas </a:t>
            </a:r>
            <a:endParaRPr lang="es-CO" dirty="0"/>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1924319" cy="1286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2564904"/>
            <a:ext cx="3997325"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i="1" dirty="0">
                <a:solidFill>
                  <a:srgbClr val="000000"/>
                </a:solidFill>
                <a:latin typeface="Arial" pitchFamily="34" charset="0"/>
              </a:rPr>
              <a:t>Estos son también alucinógenos y poseen una sustancia altamente tóxica conocida como </a:t>
            </a:r>
            <a:r>
              <a:rPr lang="es-MX" i="1" dirty="0" err="1">
                <a:solidFill>
                  <a:srgbClr val="000000"/>
                </a:solidFill>
                <a:latin typeface="Arial" pitchFamily="34" charset="0"/>
              </a:rPr>
              <a:t>psilocibina</a:t>
            </a:r>
            <a:r>
              <a:rPr lang="es-MX" i="1" dirty="0">
                <a:solidFill>
                  <a:srgbClr val="000000"/>
                </a:solidFill>
                <a:latin typeface="Arial" pitchFamily="34" charset="0"/>
              </a:rPr>
              <a:t>. Tienen una apariencia muy similar a los champiñones y crecen sólo en lugares húmedos. Existe una gran variedad de formas y tamaños y se les conoce usualmente como pajaritos, san isidros o derrumbes. Generalmente se consumen masticados o licuados y para su consumo se utilizan botellas con miel en donde se conservan, también son deshidratados al sol para molerlos y ponerlos en cápsulas.</a:t>
            </a:r>
            <a:r>
              <a:rPr lang="es-ES" i="1" dirty="0">
                <a:solidFill>
                  <a:srgbClr val="000000"/>
                </a:solidFill>
                <a:latin typeface="Arial" pitchFamily="34" charset="0"/>
              </a:rPr>
              <a:t> </a:t>
            </a: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142" y="1279401"/>
            <a:ext cx="2381250"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4500563" y="3284984"/>
            <a:ext cx="428466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i="1" dirty="0">
                <a:solidFill>
                  <a:srgbClr val="000000"/>
                </a:solidFill>
                <a:latin typeface="Arial" pitchFamily="34" charset="0"/>
                <a:cs typeface="Arial" pitchFamily="34" charset="0"/>
              </a:rPr>
              <a:t>El LSD </a:t>
            </a:r>
            <a:r>
              <a:rPr lang="es-ES" i="1" dirty="0">
                <a:solidFill>
                  <a:srgbClr val="000000"/>
                </a:solidFill>
                <a:latin typeface="Arial" pitchFamily="34" charset="0"/>
                <a:cs typeface="Arial" pitchFamily="34" charset="0"/>
              </a:rPr>
              <a:t>su sustancia activa es </a:t>
            </a:r>
            <a:r>
              <a:rPr lang="es-ES" i="1" dirty="0" err="1">
                <a:solidFill>
                  <a:srgbClr val="000000"/>
                </a:solidFill>
                <a:latin typeface="Arial" pitchFamily="34" charset="0"/>
                <a:cs typeface="Arial" pitchFamily="34" charset="0"/>
              </a:rPr>
              <a:t>dietilamida</a:t>
            </a:r>
            <a:r>
              <a:rPr lang="es-ES" i="1" dirty="0">
                <a:solidFill>
                  <a:srgbClr val="000000"/>
                </a:solidFill>
                <a:latin typeface="Arial" pitchFamily="34" charset="0"/>
                <a:cs typeface="Arial" pitchFamily="34" charset="0"/>
              </a:rPr>
              <a:t> del ácido lisérgico</a:t>
            </a:r>
            <a:r>
              <a:rPr lang="es-MX" i="1" dirty="0">
                <a:solidFill>
                  <a:srgbClr val="000000"/>
                </a:solidFill>
                <a:latin typeface="Arial" pitchFamily="34" charset="0"/>
                <a:cs typeface="Arial" pitchFamily="34" charset="0"/>
              </a:rPr>
              <a:t> puede presentarse de muy diversas formas: tabletas, cápsulas, tiras de gelatina, micro-puntos, etc. La distribución de la sustancia se lleva a cabo en hojas de papel secante, sobre las que se ha impregnado dicha droga.</a:t>
            </a:r>
            <a:r>
              <a:rPr lang="es-ES" i="1" dirty="0">
                <a:solidFill>
                  <a:srgbClr val="000000"/>
                </a:solidFill>
                <a:latin typeface="Arial" pitchFamily="34" charset="0"/>
                <a:cs typeface="Arial" pitchFamily="34" charset="0"/>
              </a:rPr>
              <a:t> su efecto buscado es agudeza mental, deformación de la percepción,  placer, a largo plazo puede originar estallidos psicóticos, reacciones de </a:t>
            </a:r>
            <a:r>
              <a:rPr lang="es-ES" i="1" dirty="0" smtClean="0">
                <a:solidFill>
                  <a:srgbClr val="000000"/>
                </a:solidFill>
                <a:latin typeface="Arial" pitchFamily="34" charset="0"/>
                <a:cs typeface="Arial" pitchFamily="34" charset="0"/>
              </a:rPr>
              <a:t>pánico.</a:t>
            </a:r>
            <a:endParaRPr lang="es-ES"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43440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938368"/>
          </a:xfrm>
        </p:spPr>
        <p:txBody>
          <a:bodyPr>
            <a:normAutofit/>
          </a:bodyPr>
          <a:lstStyle/>
          <a:p>
            <a:r>
              <a:rPr lang="es-CO" dirty="0" smtClean="0"/>
              <a:t>Éxtasis </a:t>
            </a:r>
            <a:endParaRPr lang="es-CO" dirty="0"/>
          </a:p>
        </p:txBody>
      </p:sp>
      <p:pic>
        <p:nvPicPr>
          <p:cNvPr id="4" name="Picture 8" descr="MOUSEANI"/>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7496" y="1052736"/>
            <a:ext cx="2569209"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235-01_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836712"/>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852936"/>
            <a:ext cx="40386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DEVIL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52292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FLAME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249016" y="5589240"/>
            <a:ext cx="42672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DEVI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5239147"/>
            <a:ext cx="1646238"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9897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94352"/>
          </a:xfrm>
        </p:spPr>
        <p:txBody>
          <a:bodyPr>
            <a:normAutofit fontScale="90000"/>
          </a:bodyPr>
          <a:lstStyle/>
          <a:p>
            <a:r>
              <a:rPr lang="es-CO" dirty="0" smtClean="0"/>
              <a:t>Formas del MDMA</a:t>
            </a:r>
            <a:endParaRPr lang="es-CO" dirty="0"/>
          </a:p>
        </p:txBody>
      </p:sp>
      <p:sp>
        <p:nvSpPr>
          <p:cNvPr id="3" name="2 Marcador de contenido"/>
          <p:cNvSpPr>
            <a:spLocks noGrp="1"/>
          </p:cNvSpPr>
          <p:nvPr>
            <p:ph idx="1"/>
          </p:nvPr>
        </p:nvSpPr>
        <p:spPr>
          <a:xfrm>
            <a:off x="457200" y="1207785"/>
            <a:ext cx="8229600" cy="1141095"/>
          </a:xfrm>
        </p:spPr>
        <p:txBody>
          <a:bodyPr/>
          <a:lstStyle/>
          <a:p>
            <a:pPr>
              <a:spcBef>
                <a:spcPct val="50000"/>
              </a:spcBef>
              <a:buClr>
                <a:schemeClr val="hlink"/>
              </a:buClr>
              <a:buFontTx/>
              <a:buChar char="•"/>
            </a:pPr>
            <a:r>
              <a:rPr lang="es-MX" sz="2400" i="1" dirty="0">
                <a:solidFill>
                  <a:srgbClr val="000000"/>
                </a:solidFill>
                <a:latin typeface="Arial" pitchFamily="34" charset="0"/>
              </a:rPr>
              <a:t>DE LA FORMA Y COLOR DERIVA EL NOMBRE</a:t>
            </a:r>
          </a:p>
          <a:p>
            <a:pPr>
              <a:spcBef>
                <a:spcPct val="50000"/>
              </a:spcBef>
              <a:buClr>
                <a:schemeClr val="hlink"/>
              </a:buClr>
              <a:buFontTx/>
              <a:buChar char="•"/>
            </a:pPr>
            <a:r>
              <a:rPr lang="es-MX" sz="2400" i="1" dirty="0">
                <a:solidFill>
                  <a:srgbClr val="000000"/>
                </a:solidFill>
                <a:latin typeface="Arial" pitchFamily="34" charset="0"/>
              </a:rPr>
              <a:t>OVALADA, REDONDEADA, PLANA, BISELADA.</a:t>
            </a:r>
          </a:p>
          <a:p>
            <a:pPr marL="0" indent="0">
              <a:buNone/>
            </a:pPr>
            <a:endParaRPr lang="es-CO" i="1" dirty="0">
              <a:solidFill>
                <a:srgbClr val="000000"/>
              </a:solidFill>
            </a:endParaRPr>
          </a:p>
        </p:txBody>
      </p:sp>
      <p:grpSp>
        <p:nvGrpSpPr>
          <p:cNvPr id="4" name="Group 21"/>
          <p:cNvGrpSpPr>
            <a:grpSpLocks/>
          </p:cNvGrpSpPr>
          <p:nvPr/>
        </p:nvGrpSpPr>
        <p:grpSpPr bwMode="auto">
          <a:xfrm>
            <a:off x="76200" y="2362200"/>
            <a:ext cx="8686800" cy="4876800"/>
            <a:chOff x="48" y="1488"/>
            <a:chExt cx="5472" cy="3072"/>
          </a:xfrm>
        </p:grpSpPr>
        <p:pic>
          <p:nvPicPr>
            <p:cNvPr id="5" name="Picture 5" descr="005-6_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 y="14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03_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2" y="14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005-5_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 y="3504"/>
              <a:ext cx="960"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005-6_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 y="3456"/>
              <a:ext cx="1104"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048-4_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4" y="14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049_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16" y="14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022-1_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20" y="148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007-4_b"/>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 y="2544"/>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3" descr="053_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2" y="2508"/>
              <a:ext cx="9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4" descr="005-5_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62" y="2592"/>
              <a:ext cx="70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descr="005-6_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8" y="2592"/>
              <a:ext cx="70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6" descr="154-5_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20" y="2544"/>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7" descr="097-2_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00" y="3420"/>
              <a:ext cx="1023" cy="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descr="158_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90" y="3600"/>
              <a:ext cx="61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9" descr="010-1_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48" y="3600"/>
              <a:ext cx="61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0083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722344"/>
          </a:xfrm>
        </p:spPr>
        <p:txBody>
          <a:bodyPr>
            <a:normAutofit fontScale="90000"/>
          </a:bodyPr>
          <a:lstStyle/>
          <a:p>
            <a:r>
              <a:rPr lang="es-CO" dirty="0" smtClean="0"/>
              <a:t>Logos del MDMA</a:t>
            </a:r>
            <a:endParaRPr lang="es-CO" dirty="0"/>
          </a:p>
        </p:txBody>
      </p:sp>
      <p:sp>
        <p:nvSpPr>
          <p:cNvPr id="3" name="2 Marcador de contenido"/>
          <p:cNvSpPr>
            <a:spLocks noGrp="1"/>
          </p:cNvSpPr>
          <p:nvPr>
            <p:ph idx="1"/>
          </p:nvPr>
        </p:nvSpPr>
        <p:spPr>
          <a:xfrm>
            <a:off x="457200" y="1196752"/>
            <a:ext cx="8229600" cy="1421512"/>
          </a:xfrm>
        </p:spPr>
        <p:txBody>
          <a:bodyPr/>
          <a:lstStyle/>
          <a:p>
            <a:pPr>
              <a:spcBef>
                <a:spcPct val="50000"/>
              </a:spcBef>
              <a:buClr>
                <a:schemeClr val="hlink"/>
              </a:buClr>
              <a:buFontTx/>
              <a:buChar char="•"/>
            </a:pPr>
            <a:r>
              <a:rPr lang="es-MX" sz="2400" i="1" dirty="0">
                <a:solidFill>
                  <a:srgbClr val="000000"/>
                </a:solidFill>
                <a:latin typeface="Verdana" pitchFamily="34" charset="0"/>
              </a:rPr>
              <a:t>DEL LOGO, LA FORMA Y COLOR DERIVA EL NOMBRE</a:t>
            </a:r>
          </a:p>
          <a:p>
            <a:pPr>
              <a:spcBef>
                <a:spcPct val="50000"/>
              </a:spcBef>
              <a:buClr>
                <a:schemeClr val="hlink"/>
              </a:buClr>
              <a:buFontTx/>
              <a:buChar char="•"/>
            </a:pPr>
            <a:r>
              <a:rPr lang="es-MX" sz="2400" i="1" dirty="0">
                <a:solidFill>
                  <a:srgbClr val="000000"/>
                </a:solidFill>
                <a:latin typeface="Verdana" pitchFamily="34" charset="0"/>
              </a:rPr>
              <a:t>INSCRIPCIÓN ANVERSO Y REVERSO</a:t>
            </a:r>
          </a:p>
          <a:p>
            <a:endParaRPr lang="es-CO" i="1" dirty="0">
              <a:solidFill>
                <a:srgbClr val="000000"/>
              </a:solidFill>
            </a:endParaRPr>
          </a:p>
        </p:txBody>
      </p:sp>
      <p:grpSp>
        <p:nvGrpSpPr>
          <p:cNvPr id="4" name="Group 24"/>
          <p:cNvGrpSpPr>
            <a:grpSpLocks/>
          </p:cNvGrpSpPr>
          <p:nvPr/>
        </p:nvGrpSpPr>
        <p:grpSpPr bwMode="auto">
          <a:xfrm>
            <a:off x="76200" y="2564904"/>
            <a:ext cx="8915400" cy="2819400"/>
            <a:chOff x="48" y="1680"/>
            <a:chExt cx="5616" cy="1776"/>
          </a:xfrm>
        </p:grpSpPr>
        <p:grpSp>
          <p:nvGrpSpPr>
            <p:cNvPr id="5" name="Group 23"/>
            <p:cNvGrpSpPr>
              <a:grpSpLocks/>
            </p:cNvGrpSpPr>
            <p:nvPr/>
          </p:nvGrpSpPr>
          <p:grpSpPr bwMode="auto">
            <a:xfrm>
              <a:off x="48" y="1680"/>
              <a:ext cx="5553" cy="864"/>
              <a:chOff x="48" y="1680"/>
              <a:chExt cx="5553" cy="864"/>
            </a:xfrm>
          </p:grpSpPr>
          <p:pic>
            <p:nvPicPr>
              <p:cNvPr id="12" name="Picture 5" descr="026_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 y="1680"/>
                <a:ext cx="835" cy="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102-2_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 y="1680"/>
                <a:ext cx="788" cy="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descr="109-1_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3" y="1680"/>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084-2_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 y="1728"/>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040-2_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0" y="1728"/>
                <a:ext cx="802"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0" descr="007-1_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48" y="1680"/>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 name="Picture 11" descr="151-07_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 y="2640"/>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196-3_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8" y="2640"/>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213_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68" y="2640"/>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descr="012-7_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6" y="2640"/>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039-1_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32" y="2640"/>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144-1_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11" y="2640"/>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25"/>
          <p:cNvGrpSpPr>
            <a:grpSpLocks/>
          </p:cNvGrpSpPr>
          <p:nvPr/>
        </p:nvGrpSpPr>
        <p:grpSpPr bwMode="auto">
          <a:xfrm>
            <a:off x="116904" y="5445224"/>
            <a:ext cx="8991600" cy="1295400"/>
            <a:chOff x="48" y="3504"/>
            <a:chExt cx="5664" cy="816"/>
          </a:xfrm>
        </p:grpSpPr>
        <p:pic>
          <p:nvPicPr>
            <p:cNvPr id="19" name="Picture 17" descr="254_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 y="3552"/>
              <a:ext cx="70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8" descr="272_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60" y="3552"/>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9" descr="270_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20" y="3504"/>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0" descr="072-4_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39" y="3552"/>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1" descr="307_f"/>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32" y="3504"/>
              <a:ext cx="80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2" descr="303-2_f"/>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59" y="3552"/>
              <a:ext cx="75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6321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Vías de Administración </a:t>
            </a:r>
            <a:endParaRPr lang="es-CO" dirty="0"/>
          </a:p>
        </p:txBody>
      </p:sp>
      <p:sp>
        <p:nvSpPr>
          <p:cNvPr id="3" name="2 Marcador de contenido"/>
          <p:cNvSpPr>
            <a:spLocks noGrp="1"/>
          </p:cNvSpPr>
          <p:nvPr>
            <p:ph idx="1"/>
          </p:nvPr>
        </p:nvSpPr>
        <p:spPr/>
        <p:txBody>
          <a:bodyPr/>
          <a:lstStyle/>
          <a:p>
            <a:pPr>
              <a:spcBef>
                <a:spcPct val="50000"/>
              </a:spcBef>
              <a:buClr>
                <a:schemeClr val="hlink"/>
              </a:buClr>
              <a:buFontTx/>
              <a:buChar char="•"/>
            </a:pPr>
            <a:r>
              <a:rPr lang="es-MX" sz="2400" i="1" dirty="0">
                <a:solidFill>
                  <a:srgbClr val="000000"/>
                </a:solidFill>
                <a:latin typeface="Arial" pitchFamily="34" charset="0"/>
              </a:rPr>
              <a:t>Vía oral. (Tragada o debajo de la lengua)</a:t>
            </a:r>
          </a:p>
          <a:p>
            <a:pPr>
              <a:spcBef>
                <a:spcPct val="50000"/>
              </a:spcBef>
              <a:buClr>
                <a:schemeClr val="hlink"/>
              </a:buClr>
              <a:buFontTx/>
              <a:buChar char="•"/>
            </a:pPr>
            <a:r>
              <a:rPr lang="es-MX" sz="2400" i="1" dirty="0">
                <a:solidFill>
                  <a:srgbClr val="000000"/>
                </a:solidFill>
                <a:latin typeface="Arial" pitchFamily="34" charset="0"/>
              </a:rPr>
              <a:t>Diluir en un zumo o alguna otra bebida.</a:t>
            </a:r>
          </a:p>
          <a:p>
            <a:pPr>
              <a:spcBef>
                <a:spcPct val="50000"/>
              </a:spcBef>
              <a:buClr>
                <a:schemeClr val="hlink"/>
              </a:buClr>
              <a:buFontTx/>
              <a:buChar char="•"/>
            </a:pPr>
            <a:r>
              <a:rPr lang="es-MX" sz="2400" i="1" dirty="0">
                <a:solidFill>
                  <a:srgbClr val="000000"/>
                </a:solidFill>
                <a:latin typeface="Arial" pitchFamily="34" charset="0"/>
              </a:rPr>
              <a:t>Esnifarla (polvo blanco) – irritante</a:t>
            </a:r>
          </a:p>
          <a:p>
            <a:pPr>
              <a:spcBef>
                <a:spcPct val="50000"/>
              </a:spcBef>
              <a:buClr>
                <a:schemeClr val="hlink"/>
              </a:buClr>
              <a:buFontTx/>
              <a:buChar char="•"/>
            </a:pPr>
            <a:r>
              <a:rPr lang="es-MX" sz="2400" i="1" dirty="0">
                <a:solidFill>
                  <a:srgbClr val="000000"/>
                </a:solidFill>
                <a:latin typeface="Arial" pitchFamily="34" charset="0"/>
              </a:rPr>
              <a:t>Vía intravenosa (muscular , vena) </a:t>
            </a:r>
            <a:endParaRPr lang="es-ES" sz="2400" i="1" dirty="0">
              <a:solidFill>
                <a:srgbClr val="000000"/>
              </a:solidFill>
              <a:latin typeface="Arial" pitchFamily="34" charset="0"/>
            </a:endParaRPr>
          </a:p>
          <a:p>
            <a:endParaRPr lang="es-CO" i="1" dirty="0">
              <a:solidFill>
                <a:srgbClr val="000000"/>
              </a:solidFill>
            </a:endParaRPr>
          </a:p>
        </p:txBody>
      </p:sp>
      <p:pic>
        <p:nvPicPr>
          <p:cNvPr id="4" name="Picture 10" descr="260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132459"/>
            <a:ext cx="11366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9"/>
          <p:cNvGrpSpPr>
            <a:grpSpLocks/>
          </p:cNvGrpSpPr>
          <p:nvPr/>
        </p:nvGrpSpPr>
        <p:grpSpPr bwMode="auto">
          <a:xfrm>
            <a:off x="228600" y="4293096"/>
            <a:ext cx="8763000" cy="2286000"/>
            <a:chOff x="144" y="2832"/>
            <a:chExt cx="5520" cy="1440"/>
          </a:xfrm>
        </p:grpSpPr>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4" y="2928"/>
              <a:ext cx="1680"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 y="2880"/>
              <a:ext cx="1184" cy="1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84" y="2928"/>
              <a:ext cx="1152" cy="1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36" y="2832"/>
              <a:ext cx="1347"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8976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Riesgo</a:t>
            </a:r>
            <a:endParaRPr lang="es-CO" dirty="0"/>
          </a:p>
        </p:txBody>
      </p:sp>
      <p:sp>
        <p:nvSpPr>
          <p:cNvPr id="3" name="2 Marcador de contenido"/>
          <p:cNvSpPr>
            <a:spLocks noGrp="1"/>
          </p:cNvSpPr>
          <p:nvPr>
            <p:ph idx="1"/>
          </p:nvPr>
        </p:nvSpPr>
        <p:spPr/>
        <p:txBody>
          <a:bodyPr>
            <a:normAutofit fontScale="92500" lnSpcReduction="20000"/>
          </a:bodyPr>
          <a:lstStyle/>
          <a:p>
            <a:pPr>
              <a:spcBef>
                <a:spcPct val="50000"/>
              </a:spcBef>
              <a:buClr>
                <a:schemeClr val="hlink"/>
              </a:buClr>
              <a:buFontTx/>
              <a:buChar char="•"/>
            </a:pPr>
            <a:r>
              <a:rPr lang="es-MX" sz="2800" i="1" dirty="0">
                <a:solidFill>
                  <a:srgbClr val="000000"/>
                </a:solidFill>
                <a:latin typeface="Arial" pitchFamily="34" charset="0"/>
                <a:cs typeface="Arial" pitchFamily="34" charset="0"/>
              </a:rPr>
              <a:t> EL RECHINAR DE LAS MANDÍBULAS.</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LA  SED AFRICANA</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LA DOBLE VISIÓN </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AGOTAMIENTO GENERALIZADO</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ANDA CORTO DE OXÍGENO Y GLUCOSA</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CORTO DE ENERGÍA GLOBAL.</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CAE EN UN PROFUNDO LETARGO, PERO ANGUSTIOSAMENTE DESPIERTA</a:t>
            </a:r>
          </a:p>
          <a:p>
            <a:pPr>
              <a:spcBef>
                <a:spcPct val="50000"/>
              </a:spcBef>
              <a:buClr>
                <a:schemeClr val="hlink"/>
              </a:buClr>
              <a:buFontTx/>
              <a:buChar char="•"/>
            </a:pPr>
            <a:r>
              <a:rPr lang="es-MX" sz="2800" i="1" dirty="0">
                <a:solidFill>
                  <a:srgbClr val="000000"/>
                </a:solidFill>
                <a:latin typeface="Arial" pitchFamily="34" charset="0"/>
                <a:cs typeface="Arial" pitchFamily="34" charset="0"/>
              </a:rPr>
              <a:t> COMO UN MUERTO ENTERRADO VIVO</a:t>
            </a:r>
            <a:endParaRPr lang="es-ES" sz="2800" i="1" dirty="0">
              <a:solidFill>
                <a:srgbClr val="000000"/>
              </a:solidFill>
              <a:latin typeface="Arial" pitchFamily="34" charset="0"/>
              <a:cs typeface="Arial" pitchFamily="34" charset="0"/>
            </a:endParaRPr>
          </a:p>
          <a:p>
            <a:endParaRPr lang="es-CO" i="1" dirty="0">
              <a:solidFill>
                <a:srgbClr val="000000"/>
              </a:solidFill>
              <a:latin typeface="Arial" pitchFamily="34" charset="0"/>
              <a:cs typeface="Arial" pitchFamily="34" charset="0"/>
            </a:endParaRPr>
          </a:p>
        </p:txBody>
      </p:sp>
      <p:pic>
        <p:nvPicPr>
          <p:cNvPr id="4" name="Picture 5" descr="sintesi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2913" y="1124744"/>
            <a:ext cx="22748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256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ugmansia%20suaveolens%20'Rosa%20Traum'%2091GR01357%20b">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9512" y="764704"/>
            <a:ext cx="3921479" cy="4389437"/>
          </a:xfrm>
          <a:ln w="76200" cap="flat" cmpd="tri">
            <a:solidFill>
              <a:srgbClr val="127429"/>
            </a:solidFill>
            <a:headEnd type="none" w="med" len="med"/>
            <a:tailEnd type="none" w="med" len="med"/>
          </a:ln>
          <a:effectLst>
            <a:outerShdw dist="35921" dir="2700000" algn="ctr" rotWithShape="0">
              <a:srgbClr val="808080"/>
            </a:outerShdw>
          </a:effectLst>
        </p:spPr>
      </p:pic>
      <p:sp>
        <p:nvSpPr>
          <p:cNvPr id="5" name="Rectangle 2"/>
          <p:cNvSpPr txBox="1">
            <a:spLocks noChangeArrowheads="1"/>
          </p:cNvSpPr>
          <p:nvPr/>
        </p:nvSpPr>
        <p:spPr>
          <a:xfrm>
            <a:off x="4283968" y="548084"/>
            <a:ext cx="4932362" cy="1728788"/>
          </a:xfrm>
          <a:prstGeom prst="rect">
            <a:avLst/>
          </a:prstGeom>
          <a:ln w="76200" cmpd="tri">
            <a:solidFill>
              <a:schemeClr val="tx2"/>
            </a:solidFill>
          </a:ln>
          <a:effectLst>
            <a:outerShdw dist="35921" dir="2700000" algn="ctr" rotWithShape="0">
              <a:schemeClr val="bg2"/>
            </a:outerShdw>
          </a:effectLst>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defRPr/>
            </a:pPr>
            <a:r>
              <a:rPr lang="es-EC" sz="4400" dirty="0" smtClean="0">
                <a:latin typeface="Arial" pitchFamily="34" charset="0"/>
              </a:rPr>
              <a:t>ESCOPOLAMINA O BURUNDANGA</a:t>
            </a:r>
            <a:endParaRPr lang="es-ES" sz="4400" dirty="0" smtClean="0">
              <a:latin typeface="Arial" pitchFamily="34" charset="0"/>
            </a:endParaRPr>
          </a:p>
        </p:txBody>
      </p:sp>
      <p:sp>
        <p:nvSpPr>
          <p:cNvPr id="6" name="Rectangle 5"/>
          <p:cNvSpPr>
            <a:spLocks noChangeArrowheads="1"/>
          </p:cNvSpPr>
          <p:nvPr/>
        </p:nvSpPr>
        <p:spPr bwMode="auto">
          <a:xfrm>
            <a:off x="4237038" y="2348880"/>
            <a:ext cx="4906962" cy="2620963"/>
          </a:xfrm>
          <a:prstGeom prst="rect">
            <a:avLst/>
          </a:prstGeom>
          <a:noFill/>
          <a:ln w="9525">
            <a:noFill/>
            <a:miter lim="800000"/>
            <a:headEnd/>
            <a:tailEnd/>
          </a:ln>
          <a:effectLst/>
        </p:spPr>
        <p:txBody>
          <a:bodyPr/>
          <a:lstStyle/>
          <a:p>
            <a:pPr>
              <a:spcBef>
                <a:spcPct val="20000"/>
              </a:spcBef>
              <a:buClr>
                <a:schemeClr val="hlink"/>
              </a:buClr>
              <a:defRPr/>
            </a:pPr>
            <a:r>
              <a:rPr lang="es-ES" sz="3200" i="1" dirty="0">
                <a:solidFill>
                  <a:srgbClr val="000000"/>
                </a:solidFill>
                <a:latin typeface="Arial" pitchFamily="34" charset="0"/>
                <a:cs typeface="Arial" pitchFamily="34" charset="0"/>
              </a:rPr>
              <a:t>La </a:t>
            </a:r>
            <a:r>
              <a:rPr lang="es-ES" sz="3200" b="1" i="1" dirty="0" err="1">
                <a:solidFill>
                  <a:srgbClr val="000000"/>
                </a:solidFill>
                <a:latin typeface="Arial" pitchFamily="34" charset="0"/>
                <a:cs typeface="Arial" pitchFamily="34" charset="0"/>
              </a:rPr>
              <a:t>escopolamina</a:t>
            </a:r>
            <a:r>
              <a:rPr lang="es-ES" sz="3200" i="1" dirty="0">
                <a:solidFill>
                  <a:srgbClr val="000000"/>
                </a:solidFill>
                <a:latin typeface="Arial" pitchFamily="34" charset="0"/>
                <a:cs typeface="Arial" pitchFamily="34" charset="0"/>
              </a:rPr>
              <a:t> es un alcaloide que se encuentra en solanáceas como el beleño, la burladora o borrachero, la mandrágora, la </a:t>
            </a:r>
            <a:r>
              <a:rPr lang="es-ES" sz="3200" i="1" dirty="0" err="1">
                <a:solidFill>
                  <a:srgbClr val="000000"/>
                </a:solidFill>
                <a:latin typeface="Arial" pitchFamily="34" charset="0"/>
                <a:cs typeface="Arial" pitchFamily="34" charset="0"/>
              </a:rPr>
              <a:t>brugmansia</a:t>
            </a:r>
            <a:r>
              <a:rPr lang="es-ES" sz="3200" i="1" dirty="0">
                <a:solidFill>
                  <a:srgbClr val="000000"/>
                </a:solidFill>
                <a:latin typeface="Arial" pitchFamily="34" charset="0"/>
                <a:cs typeface="Arial" pitchFamily="34" charset="0"/>
              </a:rPr>
              <a:t>  y otras plantas de los mismos </a:t>
            </a:r>
            <a:r>
              <a:rPr lang="es-ES" sz="3200" i="1" dirty="0" smtClean="0">
                <a:solidFill>
                  <a:srgbClr val="000000"/>
                </a:solidFill>
                <a:latin typeface="Arial" pitchFamily="34" charset="0"/>
                <a:cs typeface="Arial" pitchFamily="34" charset="0"/>
              </a:rPr>
              <a:t>géneros. </a:t>
            </a:r>
            <a:endParaRPr lang="es-ES" sz="3200"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102548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68313" y="547588"/>
            <a:ext cx="8424862" cy="865188"/>
          </a:xfrm>
          <a:ln w="76200" cmpd="tri">
            <a:solidFill>
              <a:schemeClr val="tx2"/>
            </a:solidFill>
          </a:ln>
          <a:effectLst>
            <a:outerShdw dist="35921" dir="2700000" algn="ctr" rotWithShape="0">
              <a:schemeClr val="bg2"/>
            </a:outerShdw>
          </a:effectLst>
        </p:spPr>
        <p:txBody>
          <a:bodyPr/>
          <a:lstStyle/>
          <a:p>
            <a:pPr eaLnBrk="1" hangingPunct="1">
              <a:defRPr/>
            </a:pPr>
            <a:r>
              <a:rPr lang="es-MX" sz="4000" b="0" dirty="0" smtClean="0">
                <a:latin typeface="Verdana" pitchFamily="34" charset="0"/>
              </a:rPr>
              <a:t>¿QUÉ ES LA BURUNDANGA?</a:t>
            </a:r>
            <a:endParaRPr lang="en-US" altLang="en-US" sz="4000" b="0" dirty="0" smtClean="0">
              <a:latin typeface="Verdana" pitchFamily="34" charset="0"/>
            </a:endParaRPr>
          </a:p>
        </p:txBody>
      </p:sp>
      <p:sp>
        <p:nvSpPr>
          <p:cNvPr id="5" name="Rectangle 3"/>
          <p:cNvSpPr txBox="1">
            <a:spLocks noChangeArrowheads="1"/>
          </p:cNvSpPr>
          <p:nvPr/>
        </p:nvSpPr>
        <p:spPr>
          <a:xfrm>
            <a:off x="395288" y="1701056"/>
            <a:ext cx="4027487" cy="5040312"/>
          </a:xfrm>
          <a:prstGeom prst="rect">
            <a:avLst/>
          </a:prstGeom>
          <a:ln w="57150" cmpd="thinThick">
            <a:solidFill>
              <a:schemeClr val="tx2"/>
            </a:solidFill>
          </a:ln>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80000"/>
              </a:lnSpc>
              <a:buClr>
                <a:schemeClr val="accent1"/>
              </a:buClr>
              <a:buFontTx/>
              <a:buNone/>
              <a:defRPr/>
            </a:pPr>
            <a:r>
              <a:rPr lang="es-MX" sz="2000" b="1" smtClean="0">
                <a:solidFill>
                  <a:schemeClr val="tx2"/>
                </a:solidFill>
                <a:latin typeface="Arial" pitchFamily="34" charset="0"/>
              </a:rPr>
              <a:t>Es una droga FAVORITA  de</a:t>
            </a:r>
          </a:p>
          <a:p>
            <a:pPr>
              <a:lnSpc>
                <a:spcPct val="80000"/>
              </a:lnSpc>
              <a:buClr>
                <a:schemeClr val="accent1"/>
              </a:buClr>
              <a:buFontTx/>
              <a:buNone/>
              <a:defRPr/>
            </a:pPr>
            <a:r>
              <a:rPr lang="es-MX" sz="2000" b="1" smtClean="0">
                <a:solidFill>
                  <a:schemeClr val="tx2"/>
                </a:solidFill>
                <a:latin typeface="Arial" pitchFamily="34" charset="0"/>
              </a:rPr>
              <a:t>Los delincuentes , ya que</a:t>
            </a:r>
          </a:p>
          <a:p>
            <a:pPr>
              <a:lnSpc>
                <a:spcPct val="80000"/>
              </a:lnSpc>
              <a:buClr>
                <a:schemeClr val="accent1"/>
              </a:buClr>
              <a:buFontTx/>
              <a:buNone/>
              <a:defRPr/>
            </a:pPr>
            <a:r>
              <a:rPr lang="es-MX" sz="2000" b="1" smtClean="0">
                <a:solidFill>
                  <a:schemeClr val="tx2"/>
                </a:solidFill>
                <a:latin typeface="Arial" pitchFamily="34" charset="0"/>
              </a:rPr>
              <a:t>tiene el poder  de alterar el</a:t>
            </a:r>
          </a:p>
          <a:p>
            <a:pPr>
              <a:lnSpc>
                <a:spcPct val="80000"/>
              </a:lnSpc>
              <a:buClr>
                <a:schemeClr val="accent1"/>
              </a:buClr>
              <a:buFontTx/>
              <a:buNone/>
              <a:defRPr/>
            </a:pPr>
            <a:r>
              <a:rPr lang="es-MX" sz="2000" b="1" smtClean="0">
                <a:solidFill>
                  <a:schemeClr val="tx2"/>
                </a:solidFill>
                <a:latin typeface="Arial" pitchFamily="34" charset="0"/>
              </a:rPr>
              <a:t>cerebro y suprimir la</a:t>
            </a:r>
          </a:p>
          <a:p>
            <a:pPr>
              <a:lnSpc>
                <a:spcPct val="80000"/>
              </a:lnSpc>
              <a:buClr>
                <a:schemeClr val="accent1"/>
              </a:buClr>
              <a:buFontTx/>
              <a:buNone/>
              <a:defRPr/>
            </a:pPr>
            <a:r>
              <a:rPr lang="es-MX" sz="2000" b="1" smtClean="0">
                <a:solidFill>
                  <a:schemeClr val="tx2"/>
                </a:solidFill>
                <a:latin typeface="Arial" pitchFamily="34" charset="0"/>
              </a:rPr>
              <a:t>voluntad de las personas. </a:t>
            </a:r>
          </a:p>
          <a:p>
            <a:pPr algn="r">
              <a:lnSpc>
                <a:spcPct val="80000"/>
              </a:lnSpc>
              <a:buClr>
                <a:schemeClr val="accent1"/>
              </a:buClr>
              <a:buFontTx/>
              <a:buNone/>
              <a:defRPr/>
            </a:pPr>
            <a:endParaRPr lang="es-MX" sz="900" b="1" smtClean="0">
              <a:solidFill>
                <a:schemeClr val="tx2"/>
              </a:solidFill>
              <a:latin typeface="Arial" pitchFamily="34" charset="0"/>
            </a:endParaRPr>
          </a:p>
          <a:p>
            <a:pPr algn="r">
              <a:lnSpc>
                <a:spcPct val="80000"/>
              </a:lnSpc>
              <a:buClr>
                <a:schemeClr val="accent1"/>
              </a:buClr>
              <a:buFontTx/>
              <a:buNone/>
              <a:defRPr/>
            </a:pPr>
            <a:r>
              <a:rPr lang="es-MX" sz="2000" b="1" smtClean="0">
                <a:solidFill>
                  <a:schemeClr val="tx2"/>
                </a:solidFill>
                <a:latin typeface="Arial" pitchFamily="34" charset="0"/>
              </a:rPr>
              <a:t>Al mínimo</a:t>
            </a:r>
          </a:p>
          <a:p>
            <a:pPr algn="r">
              <a:lnSpc>
                <a:spcPct val="80000"/>
              </a:lnSpc>
              <a:buClr>
                <a:schemeClr val="accent1"/>
              </a:buClr>
              <a:buFontTx/>
              <a:buNone/>
              <a:defRPr/>
            </a:pPr>
            <a:r>
              <a:rPr lang="es-MX" sz="2000" b="1" smtClean="0">
                <a:solidFill>
                  <a:schemeClr val="tx2"/>
                </a:solidFill>
                <a:latin typeface="Arial" pitchFamily="34" charset="0"/>
              </a:rPr>
              <a:t>contacto pierdes la</a:t>
            </a:r>
          </a:p>
          <a:p>
            <a:pPr algn="r">
              <a:lnSpc>
                <a:spcPct val="80000"/>
              </a:lnSpc>
              <a:buClr>
                <a:schemeClr val="accent1"/>
              </a:buClr>
              <a:buFontTx/>
              <a:buNone/>
              <a:defRPr/>
            </a:pPr>
            <a:r>
              <a:rPr lang="es-MX" sz="2000" b="1" smtClean="0">
                <a:solidFill>
                  <a:schemeClr val="tx2"/>
                </a:solidFill>
                <a:latin typeface="Arial" pitchFamily="34" charset="0"/>
              </a:rPr>
              <a:t>memoria de todo lo que</a:t>
            </a:r>
          </a:p>
          <a:p>
            <a:pPr algn="r">
              <a:lnSpc>
                <a:spcPct val="80000"/>
              </a:lnSpc>
              <a:buClr>
                <a:schemeClr val="accent1"/>
              </a:buClr>
              <a:buFontTx/>
              <a:buNone/>
              <a:defRPr/>
            </a:pPr>
            <a:r>
              <a:rPr lang="es-MX" sz="2000" b="1" smtClean="0">
                <a:solidFill>
                  <a:schemeClr val="tx2"/>
                </a:solidFill>
                <a:latin typeface="Arial" pitchFamily="34" charset="0"/>
              </a:rPr>
              <a:t>sucede durante el</a:t>
            </a:r>
          </a:p>
          <a:p>
            <a:pPr algn="r">
              <a:lnSpc>
                <a:spcPct val="80000"/>
              </a:lnSpc>
              <a:buClr>
                <a:schemeClr val="accent1"/>
              </a:buClr>
              <a:buFontTx/>
              <a:buNone/>
              <a:defRPr/>
            </a:pPr>
            <a:r>
              <a:rPr lang="es-MX" sz="2000" b="1" smtClean="0">
                <a:solidFill>
                  <a:schemeClr val="tx2"/>
                </a:solidFill>
                <a:latin typeface="Arial" pitchFamily="34" charset="0"/>
              </a:rPr>
              <a:t>tiempo que dura su</a:t>
            </a:r>
          </a:p>
          <a:p>
            <a:pPr algn="r">
              <a:lnSpc>
                <a:spcPct val="80000"/>
              </a:lnSpc>
              <a:buClr>
                <a:schemeClr val="accent1"/>
              </a:buClr>
              <a:buFontTx/>
              <a:buNone/>
              <a:defRPr/>
            </a:pPr>
            <a:r>
              <a:rPr lang="es-MX" sz="2000" b="1" smtClean="0">
                <a:solidFill>
                  <a:schemeClr val="tx2"/>
                </a:solidFill>
                <a:latin typeface="Arial" pitchFamily="34" charset="0"/>
              </a:rPr>
              <a:t>efecto. (1-2 horas)</a:t>
            </a:r>
          </a:p>
          <a:p>
            <a:pPr algn="r">
              <a:lnSpc>
                <a:spcPct val="80000"/>
              </a:lnSpc>
              <a:buClr>
                <a:schemeClr val="accent1"/>
              </a:buClr>
              <a:buFontTx/>
              <a:buNone/>
              <a:defRPr/>
            </a:pPr>
            <a:endParaRPr lang="es-MX" sz="900" b="1" smtClean="0">
              <a:latin typeface="Arial" pitchFamily="34" charset="0"/>
              <a:ea typeface="Arial Unicode MS" pitchFamily="34" charset="-128"/>
              <a:cs typeface="Arial Unicode MS" pitchFamily="34" charset="-128"/>
            </a:endParaRPr>
          </a:p>
          <a:p>
            <a:pPr>
              <a:lnSpc>
                <a:spcPct val="80000"/>
              </a:lnSpc>
              <a:buClr>
                <a:schemeClr val="accent1"/>
              </a:buClr>
              <a:buFontTx/>
              <a:buNone/>
              <a:defRPr/>
            </a:pPr>
            <a:r>
              <a:rPr lang="es-MX" sz="2000" b="1" smtClean="0">
                <a:solidFill>
                  <a:schemeClr val="tx2"/>
                </a:solidFill>
                <a:latin typeface="Arial" pitchFamily="34" charset="0"/>
                <a:ea typeface="Arial Unicode MS" pitchFamily="34" charset="-128"/>
                <a:cs typeface="Arial Unicode MS" pitchFamily="34" charset="-128"/>
              </a:rPr>
              <a:t>La víctima en tal condición, es</a:t>
            </a:r>
          </a:p>
          <a:p>
            <a:pPr>
              <a:lnSpc>
                <a:spcPct val="80000"/>
              </a:lnSpc>
              <a:buClr>
                <a:schemeClr val="accent1"/>
              </a:buClr>
              <a:buFontTx/>
              <a:buNone/>
              <a:defRPr/>
            </a:pPr>
            <a:r>
              <a:rPr lang="es-MX" sz="2000" b="1" smtClean="0">
                <a:solidFill>
                  <a:schemeClr val="tx2"/>
                </a:solidFill>
                <a:latin typeface="Arial" pitchFamily="34" charset="0"/>
                <a:ea typeface="Arial Unicode MS" pitchFamily="34" charset="-128"/>
                <a:cs typeface="Arial Unicode MS" pitchFamily="34" charset="-128"/>
              </a:rPr>
              <a:t>la presa Idea, para abusar</a:t>
            </a:r>
          </a:p>
          <a:p>
            <a:pPr>
              <a:lnSpc>
                <a:spcPct val="80000"/>
              </a:lnSpc>
              <a:buClr>
                <a:schemeClr val="accent1"/>
              </a:buClr>
              <a:buFontTx/>
              <a:buNone/>
              <a:defRPr/>
            </a:pPr>
            <a:r>
              <a:rPr lang="es-MX" sz="2000" b="1" smtClean="0">
                <a:solidFill>
                  <a:schemeClr val="tx2"/>
                </a:solidFill>
                <a:latin typeface="Arial" pitchFamily="34" charset="0"/>
                <a:ea typeface="Arial Unicode MS" pitchFamily="34" charset="-128"/>
                <a:cs typeface="Arial Unicode MS" pitchFamily="34" charset="-128"/>
              </a:rPr>
              <a:t>físicamente de ella o robarle a</a:t>
            </a:r>
          </a:p>
          <a:p>
            <a:pPr>
              <a:lnSpc>
                <a:spcPct val="80000"/>
              </a:lnSpc>
              <a:buClr>
                <a:schemeClr val="accent1"/>
              </a:buClr>
              <a:buFontTx/>
              <a:buNone/>
              <a:defRPr/>
            </a:pPr>
            <a:r>
              <a:rPr lang="es-MX" sz="2000" b="1" smtClean="0">
                <a:solidFill>
                  <a:schemeClr val="tx2"/>
                </a:solidFill>
                <a:latin typeface="Arial" pitchFamily="34" charset="0"/>
                <a:ea typeface="Arial Unicode MS" pitchFamily="34" charset="-128"/>
                <a:cs typeface="Arial Unicode MS" pitchFamily="34" charset="-128"/>
              </a:rPr>
              <a:t>voluntad.</a:t>
            </a:r>
            <a:endParaRPr lang="en-US" altLang="en-US" sz="2000" b="1" smtClean="0">
              <a:solidFill>
                <a:schemeClr val="tx2"/>
              </a:solidFill>
              <a:latin typeface="Arial" pitchFamily="34" charset="0"/>
            </a:endParaRPr>
          </a:p>
          <a:p>
            <a:pPr>
              <a:lnSpc>
                <a:spcPct val="80000"/>
              </a:lnSpc>
              <a:buClr>
                <a:schemeClr val="accent1"/>
              </a:buClr>
              <a:buFontTx/>
              <a:buNone/>
              <a:defRPr/>
            </a:pPr>
            <a:endParaRPr lang="en-US" altLang="en-US" sz="1800" b="1" dirty="0" smtClean="0">
              <a:solidFill>
                <a:schemeClr val="tx2"/>
              </a:solidFill>
              <a:latin typeface="Arial" pitchFamily="34" charset="0"/>
            </a:endParaRPr>
          </a:p>
        </p:txBody>
      </p:sp>
      <p:pic>
        <p:nvPicPr>
          <p:cNvPr id="6" name="Picture 4" descr="Brugman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71799"/>
            <a:ext cx="3816350" cy="4681537"/>
          </a:xfrm>
          <a:prstGeom prst="rect">
            <a:avLst/>
          </a:prstGeom>
          <a:noFill/>
          <a:ln w="76200" cmpd="tri">
            <a:solidFill>
              <a:srgbClr val="127429"/>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7" name="Picture 5" descr="HM00378_"/>
          <p:cNvPicPr>
            <a:picLocks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rot="19409865">
            <a:off x="206375" y="4011361"/>
            <a:ext cx="1701800" cy="142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495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a:xfrm>
            <a:off x="395288" y="260350"/>
            <a:ext cx="8064500" cy="1368425"/>
          </a:xfrm>
          <a:ln w="76200" cmpd="tri">
            <a:solidFill>
              <a:schemeClr val="tx2"/>
            </a:solidFill>
          </a:ln>
          <a:effectLst>
            <a:outerShdw dist="35921" dir="2700000" algn="ctr" rotWithShape="0">
              <a:schemeClr val="bg2"/>
            </a:outerShdw>
          </a:effectLst>
        </p:spPr>
        <p:txBody>
          <a:bodyPr/>
          <a:lstStyle/>
          <a:p>
            <a:pPr eaLnBrk="1" hangingPunct="1">
              <a:buClr>
                <a:schemeClr val="accent1"/>
              </a:buClr>
              <a:defRPr/>
            </a:pPr>
            <a:r>
              <a:rPr lang="es-MX" sz="3000" b="0" dirty="0" smtClean="0">
                <a:latin typeface="Verdana" pitchFamily="34" charset="0"/>
              </a:rPr>
              <a:t>¿DÓNDE Y COMO TE </a:t>
            </a:r>
            <a:r>
              <a:rPr lang="es-MX" sz="3000" b="0" dirty="0" smtClean="0">
                <a:latin typeface="Verdana" pitchFamily="34" charset="0"/>
              </a:rPr>
              <a:t>ADMINISTRAS </a:t>
            </a:r>
            <a:r>
              <a:rPr lang="es-MX" sz="3000" b="0" dirty="0" smtClean="0">
                <a:latin typeface="Verdana" pitchFamily="34" charset="0"/>
              </a:rPr>
              <a:t>LA ESCOPOLAMINA?</a:t>
            </a:r>
            <a:endParaRPr lang="en-US" altLang="en-US" sz="3000" b="0" dirty="0" smtClean="0">
              <a:latin typeface="Verdana" pitchFamily="34" charset="0"/>
            </a:endParaRPr>
          </a:p>
        </p:txBody>
      </p:sp>
      <p:sp>
        <p:nvSpPr>
          <p:cNvPr id="5" name="Text Box 4"/>
          <p:cNvSpPr txBox="1">
            <a:spLocks noChangeArrowheads="1"/>
          </p:cNvSpPr>
          <p:nvPr/>
        </p:nvSpPr>
        <p:spPr bwMode="auto">
          <a:xfrm>
            <a:off x="611188" y="1773238"/>
            <a:ext cx="4465637" cy="3637919"/>
          </a:xfrm>
          <a:prstGeom prst="rect">
            <a:avLst/>
          </a:prstGeom>
          <a:noFill/>
          <a:ln w="38100" cmpd="dbl">
            <a:solidFill>
              <a:schemeClr val="tx2"/>
            </a:solidFill>
            <a:miter lim="800000"/>
            <a:headEnd/>
            <a:tailEnd/>
          </a:ln>
          <a:effectLst>
            <a:outerShdw dist="35921" dir="2700000" algn="ctr" rotWithShape="0">
              <a:schemeClr val="bg2"/>
            </a:outerShdw>
          </a:effectLst>
        </p:spPr>
        <p:txBody>
          <a:bodyPr>
            <a:spAutoFit/>
          </a:bodyPr>
          <a:lstStyle/>
          <a:p>
            <a:pPr algn="just">
              <a:spcBef>
                <a:spcPct val="20000"/>
              </a:spcBef>
              <a:buClr>
                <a:schemeClr val="accent1"/>
              </a:buClr>
              <a:buFont typeface="Wingdings" pitchFamily="2" charset="2"/>
              <a:buNone/>
              <a:defRPr/>
            </a:pPr>
            <a:r>
              <a:rPr lang="es-MX" i="1" dirty="0">
                <a:solidFill>
                  <a:srgbClr val="000000"/>
                </a:solidFill>
                <a:latin typeface="Arial" pitchFamily="34" charset="0"/>
                <a:cs typeface="Arial" pitchFamily="34" charset="0"/>
              </a:rPr>
              <a:t>Hábilmente sitúan objetos frente a la víctima para que ésta inhale el tóxico: pueden mostrarle un libro, cartera o pañuelo, perfumes, que una vez abierto deja escapar el gas o spray en el rostro.</a:t>
            </a:r>
          </a:p>
          <a:p>
            <a:pPr>
              <a:lnSpc>
                <a:spcPct val="90000"/>
              </a:lnSpc>
              <a:spcBef>
                <a:spcPct val="20000"/>
              </a:spcBef>
              <a:buClr>
                <a:schemeClr val="accent1"/>
              </a:buClr>
              <a:buFont typeface="Wingdings" pitchFamily="2" charset="2"/>
              <a:buNone/>
              <a:defRPr/>
            </a:pPr>
            <a:endParaRPr lang="es-MX" i="1" dirty="0">
              <a:solidFill>
                <a:srgbClr val="000000"/>
              </a:solidFill>
              <a:latin typeface="Arial" pitchFamily="34" charset="0"/>
              <a:cs typeface="Arial" pitchFamily="34" charset="0"/>
            </a:endParaRPr>
          </a:p>
          <a:p>
            <a:pPr>
              <a:lnSpc>
                <a:spcPct val="90000"/>
              </a:lnSpc>
              <a:spcBef>
                <a:spcPct val="20000"/>
              </a:spcBef>
              <a:buClr>
                <a:schemeClr val="accent1"/>
              </a:buClr>
              <a:buFont typeface="Wingdings" pitchFamily="2" charset="2"/>
              <a:buNone/>
              <a:defRPr/>
            </a:pPr>
            <a:r>
              <a:rPr lang="es-MX" i="1" dirty="0">
                <a:solidFill>
                  <a:srgbClr val="000000"/>
                </a:solidFill>
                <a:latin typeface="Arial" pitchFamily="34" charset="0"/>
                <a:cs typeface="Arial" pitchFamily="34" charset="0"/>
              </a:rPr>
              <a:t>En las víctimas que han consumido previamente bebidas alcohólicas, es más difícil determinar cuál o cuáles sustancias son las responsables del estado de intoxicación aguda en que llega el paciente al servicio de urgencias.</a:t>
            </a:r>
          </a:p>
          <a:p>
            <a:pPr>
              <a:lnSpc>
                <a:spcPct val="90000"/>
              </a:lnSpc>
              <a:spcBef>
                <a:spcPct val="20000"/>
              </a:spcBef>
              <a:buClr>
                <a:schemeClr val="accent1"/>
              </a:buClr>
              <a:buFont typeface="Wingdings" pitchFamily="2" charset="2"/>
              <a:buNone/>
              <a:defRPr/>
            </a:pPr>
            <a:endParaRPr lang="es-MX" dirty="0">
              <a:effectLst>
                <a:outerShdw blurRad="38100" dist="38100" dir="2700000" algn="tl">
                  <a:srgbClr val="000000"/>
                </a:outerShdw>
              </a:effectLst>
              <a:latin typeface="Verdana" pitchFamily="34" charset="0"/>
            </a:endParaRPr>
          </a:p>
        </p:txBody>
      </p:sp>
      <p:pic>
        <p:nvPicPr>
          <p:cNvPr id="6" name="Picture 3" descr="MCj023424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163" y="2636838"/>
            <a:ext cx="1597025" cy="146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Cj034315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7050" y="1628775"/>
            <a:ext cx="17637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erveza">
            <a:hlinkClick r:id="rId4"/>
          </p:cNvPr>
          <p:cNvPicPr>
            <a:picLocks noChangeAspect="1" noChangeArrowheads="1"/>
          </p:cNvPicPr>
          <p:nvPr>
            <p:ph sz="quarter" idx="4294967295"/>
          </p:nvPr>
        </p:nvPicPr>
        <p:blipFill>
          <a:blip r:embed="rId5">
            <a:extLst>
              <a:ext uri="{28A0092B-C50C-407E-A947-70E740481C1C}">
                <a14:useLocalDpi xmlns:a14="http://schemas.microsoft.com/office/drawing/2010/main" val="0"/>
              </a:ext>
            </a:extLst>
          </a:blip>
          <a:srcRect/>
          <a:stretch>
            <a:fillRect/>
          </a:stretch>
        </p:blipFill>
        <p:spPr>
          <a:xfrm>
            <a:off x="7526338" y="2924175"/>
            <a:ext cx="1617662" cy="2016125"/>
          </a:xfrm>
          <a:prstGeom prst="rect">
            <a:avLst/>
          </a:prstGeom>
        </p:spPr>
      </p:pic>
      <p:pic>
        <p:nvPicPr>
          <p:cNvPr id="9" name="Picture 8" descr="bares">
            <a:hlinkClick r:id="rId6"/>
          </p:cNvPr>
          <p:cNvPicPr>
            <a:picLocks noChangeAspect="1" noChangeArrowheads="1"/>
          </p:cNvPicPr>
          <p:nvPr>
            <p:ph sz="quarter" idx="4294967295"/>
          </p:nvPr>
        </p:nvPicPr>
        <p:blipFill>
          <a:blip r:embed="rId7">
            <a:extLst>
              <a:ext uri="{28A0092B-C50C-407E-A947-70E740481C1C}">
                <a14:useLocalDpi xmlns:a14="http://schemas.microsoft.com/office/drawing/2010/main" val="0"/>
              </a:ext>
            </a:extLst>
          </a:blip>
          <a:srcRect/>
          <a:stretch>
            <a:fillRect/>
          </a:stretch>
        </p:blipFill>
        <p:spPr>
          <a:xfrm>
            <a:off x="6295851" y="3196059"/>
            <a:ext cx="1660525" cy="18891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txBox="1">
            <a:spLocks noChangeArrowheads="1"/>
          </p:cNvSpPr>
          <p:nvPr/>
        </p:nvSpPr>
        <p:spPr>
          <a:xfrm>
            <a:off x="5434013" y="5157192"/>
            <a:ext cx="3709987" cy="1619250"/>
          </a:xfrm>
          <a:prstGeom prst="rect">
            <a:avLst/>
          </a:prstGeom>
        </p:spPr>
        <p:txBody>
          <a:bodyPr vert="horz">
            <a:sp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80000"/>
              </a:lnSpc>
              <a:buClr>
                <a:schemeClr val="accent1"/>
              </a:buClr>
              <a:buFontTx/>
              <a:buNone/>
              <a:defRPr/>
            </a:pPr>
            <a:r>
              <a:rPr lang="es-MX" sz="2000" i="1" dirty="0" smtClean="0">
                <a:solidFill>
                  <a:srgbClr val="000000"/>
                </a:solidFill>
                <a:latin typeface="Arial" pitchFamily="34" charset="0"/>
                <a:ea typeface="Arial Unicode MS" pitchFamily="34" charset="-128"/>
                <a:cs typeface="Arial Unicode MS" pitchFamily="34" charset="-128"/>
              </a:rPr>
              <a:t>	Es factible el ingreso por vía inhalatoria a través de cigarrillo por la piel con linimentos, Alimentos, dulces, bebidas, perfumes.</a:t>
            </a:r>
          </a:p>
          <a:p>
            <a:pPr>
              <a:lnSpc>
                <a:spcPct val="80000"/>
              </a:lnSpc>
              <a:buClr>
                <a:schemeClr val="accent1"/>
              </a:buClr>
              <a:buFontTx/>
              <a:buNone/>
              <a:defRPr/>
            </a:pPr>
            <a:r>
              <a:rPr lang="es-MX" sz="2000" b="1" i="1" dirty="0" smtClean="0">
                <a:solidFill>
                  <a:srgbClr val="000000"/>
                </a:solidFill>
                <a:latin typeface="Arial" pitchFamily="34" charset="0"/>
                <a:ea typeface="Arial Unicode MS" pitchFamily="34" charset="-128"/>
                <a:cs typeface="Arial Unicode MS" pitchFamily="34" charset="-128"/>
              </a:rPr>
              <a:t>	</a:t>
            </a:r>
            <a:endParaRPr lang="en-US" altLang="en-US" sz="2000" b="1" i="1" dirty="0" smtClean="0">
              <a:solidFill>
                <a:srgbClr val="000000"/>
              </a:solidFill>
              <a:latin typeface="Arial"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624495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Lo que usted debe saber sobre el hábito de fumar</a:t>
            </a:r>
            <a:endParaRPr lang="es-CO" dirty="0"/>
          </a:p>
        </p:txBody>
      </p:sp>
      <p:sp>
        <p:nvSpPr>
          <p:cNvPr id="3" name="2 Marcador de contenido"/>
          <p:cNvSpPr>
            <a:spLocks noGrp="1"/>
          </p:cNvSpPr>
          <p:nvPr>
            <p:ph idx="1"/>
          </p:nvPr>
        </p:nvSpPr>
        <p:spPr/>
        <p:txBody>
          <a:bodyPr/>
          <a:lstStyle/>
          <a:p>
            <a:pPr algn="just">
              <a:lnSpc>
                <a:spcPct val="80000"/>
              </a:lnSpc>
              <a:defRPr/>
            </a:pPr>
            <a:r>
              <a:rPr lang="es-ES" sz="2400" i="1" dirty="0">
                <a:solidFill>
                  <a:srgbClr val="000000"/>
                </a:solidFill>
                <a:latin typeface="Arial" pitchFamily="34" charset="0"/>
                <a:cs typeface="Arial" pitchFamily="34" charset="0"/>
              </a:rPr>
              <a:t>Se ha comprobado que fumar es dañino para la salud física y para el grupo social del fumador, asimismo existen peligros para las personas que no fuman y respiran regularmente al humo del cigarrillo del ambiente contaminado por los fumadores.</a:t>
            </a:r>
          </a:p>
          <a:p>
            <a:pPr algn="just">
              <a:lnSpc>
                <a:spcPct val="80000"/>
              </a:lnSpc>
              <a:defRPr/>
            </a:pPr>
            <a:endParaRPr lang="es-ES" sz="2400" i="1" dirty="0">
              <a:solidFill>
                <a:srgbClr val="000000"/>
              </a:solidFill>
              <a:latin typeface="Arial" pitchFamily="34" charset="0"/>
              <a:cs typeface="Arial" pitchFamily="34" charset="0"/>
            </a:endParaRPr>
          </a:p>
          <a:p>
            <a:pPr algn="just">
              <a:lnSpc>
                <a:spcPct val="80000"/>
              </a:lnSpc>
              <a:defRPr/>
            </a:pPr>
            <a:r>
              <a:rPr lang="es-ES" sz="2400" i="1" dirty="0">
                <a:solidFill>
                  <a:srgbClr val="000000"/>
                </a:solidFill>
                <a:latin typeface="Arial" pitchFamily="34" charset="0"/>
                <a:cs typeface="Arial" pitchFamily="34" charset="0"/>
              </a:rPr>
              <a:t>Fumar afecta al cuerpo de muchas formas ya que el humo del cigarrillo contiene Casi cuatro mil (4000) químicos las cuales algunos de estos causan cáncer entre las cuales se encuentran: el monóxido de carbono, la nicotina, el alquitrán, el arsénico. </a:t>
            </a:r>
          </a:p>
          <a:p>
            <a:endParaRPr lang="es-CO"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255905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Posibles causas de consumo</a:t>
            </a:r>
            <a:endParaRPr lang="es-CO" dirty="0"/>
          </a:p>
        </p:txBody>
      </p:sp>
      <p:sp>
        <p:nvSpPr>
          <p:cNvPr id="3" name="2 Marcador de contenido"/>
          <p:cNvSpPr>
            <a:spLocks noGrp="1"/>
          </p:cNvSpPr>
          <p:nvPr>
            <p:ph idx="1"/>
          </p:nvPr>
        </p:nvSpPr>
        <p:spPr/>
        <p:txBody>
          <a:bodyPr/>
          <a:lstStyle/>
          <a:p>
            <a:pPr>
              <a:defRPr/>
            </a:pPr>
            <a:r>
              <a:rPr lang="es-ES_tradnl" i="1" dirty="0">
                <a:solidFill>
                  <a:srgbClr val="000000"/>
                </a:solidFill>
                <a:latin typeface="Bookman Old Style" pitchFamily="18" charset="0"/>
              </a:rPr>
              <a:t>Curiosidad.</a:t>
            </a:r>
          </a:p>
          <a:p>
            <a:pPr>
              <a:defRPr/>
            </a:pPr>
            <a:r>
              <a:rPr lang="es-ES_tradnl" i="1" dirty="0">
                <a:solidFill>
                  <a:srgbClr val="000000"/>
                </a:solidFill>
                <a:latin typeface="Bookman Old Style" pitchFamily="18" charset="0"/>
              </a:rPr>
              <a:t>Afirmar su independencia</a:t>
            </a:r>
          </a:p>
          <a:p>
            <a:pPr>
              <a:defRPr/>
            </a:pPr>
            <a:r>
              <a:rPr lang="es-ES_tradnl" i="1" dirty="0">
                <a:solidFill>
                  <a:srgbClr val="000000"/>
                </a:solidFill>
                <a:latin typeface="Bookman Old Style" pitchFamily="18" charset="0"/>
              </a:rPr>
              <a:t>Atracción de hacer algo prohibido</a:t>
            </a:r>
          </a:p>
          <a:p>
            <a:pPr>
              <a:defRPr/>
            </a:pPr>
            <a:r>
              <a:rPr lang="es-ES_tradnl" i="1" dirty="0">
                <a:solidFill>
                  <a:srgbClr val="000000"/>
                </a:solidFill>
                <a:latin typeface="Bookman Old Style" pitchFamily="18" charset="0"/>
              </a:rPr>
              <a:t>Graves problemas familiares </a:t>
            </a:r>
          </a:p>
          <a:p>
            <a:pPr>
              <a:defRPr/>
            </a:pPr>
            <a:r>
              <a:rPr lang="es-ES_tradnl" i="1" dirty="0">
                <a:solidFill>
                  <a:srgbClr val="000000"/>
                </a:solidFill>
                <a:latin typeface="Bookman Old Style" pitchFamily="18" charset="0"/>
              </a:rPr>
              <a:t>Estar a la moda</a:t>
            </a:r>
          </a:p>
          <a:p>
            <a:pPr>
              <a:defRPr/>
            </a:pPr>
            <a:r>
              <a:rPr lang="es-ES_tradnl" i="1" dirty="0">
                <a:solidFill>
                  <a:srgbClr val="000000"/>
                </a:solidFill>
                <a:latin typeface="Bookman Old Style" pitchFamily="18" charset="0"/>
              </a:rPr>
              <a:t>Información insuficiente o mal concebida.</a:t>
            </a:r>
          </a:p>
          <a:p>
            <a:endParaRPr lang="es-CO" i="1" dirty="0">
              <a:solidFill>
                <a:srgbClr val="000000"/>
              </a:solidFill>
            </a:endParaRPr>
          </a:p>
        </p:txBody>
      </p:sp>
    </p:spTree>
    <p:extLst>
      <p:ext uri="{BB962C8B-B14F-4D97-AF65-F5344CB8AC3E}">
        <p14:creationId xmlns:p14="http://schemas.microsoft.com/office/powerpoint/2010/main" val="2319271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Como ayudar a salir del mundo de las Drogas</a:t>
            </a:r>
            <a:endParaRPr lang="es-CO" dirty="0"/>
          </a:p>
        </p:txBody>
      </p:sp>
      <p:sp>
        <p:nvSpPr>
          <p:cNvPr id="3" name="2 Marcador de contenido"/>
          <p:cNvSpPr>
            <a:spLocks noGrp="1"/>
          </p:cNvSpPr>
          <p:nvPr>
            <p:ph idx="1"/>
          </p:nvPr>
        </p:nvSpPr>
        <p:spPr/>
        <p:txBody>
          <a:bodyPr/>
          <a:lstStyle/>
          <a:p>
            <a:pPr>
              <a:buFont typeface="Wingdings" pitchFamily="2" charset="2"/>
              <a:buChar char="v"/>
              <a:defRPr/>
            </a:pPr>
            <a:r>
              <a:rPr lang="es-ES" sz="2400" i="1" dirty="0">
                <a:solidFill>
                  <a:srgbClr val="000000"/>
                </a:solidFill>
                <a:latin typeface="Arial" pitchFamily="34" charset="0"/>
                <a:cs typeface="Arial" pitchFamily="34" charset="0"/>
              </a:rPr>
              <a:t>No abandonar al consumidor pensando que es la mejor actitud.</a:t>
            </a:r>
          </a:p>
          <a:p>
            <a:pPr>
              <a:buFont typeface="Wingdings" pitchFamily="2" charset="2"/>
              <a:buChar char="v"/>
              <a:defRPr/>
            </a:pPr>
            <a:r>
              <a:rPr lang="es-ES" sz="2400" i="1" dirty="0">
                <a:solidFill>
                  <a:srgbClr val="000000"/>
                </a:solidFill>
                <a:latin typeface="Arial" pitchFamily="34" charset="0"/>
                <a:cs typeface="Arial" pitchFamily="34" charset="0"/>
              </a:rPr>
              <a:t>No dejar de brindarle atención, afecto, ayuda y comprensión.</a:t>
            </a:r>
          </a:p>
          <a:p>
            <a:pPr>
              <a:buFont typeface="Wingdings" pitchFamily="2" charset="2"/>
              <a:buChar char="v"/>
              <a:defRPr/>
            </a:pPr>
            <a:r>
              <a:rPr lang="es-ES" sz="2400" i="1" dirty="0">
                <a:solidFill>
                  <a:srgbClr val="000000"/>
                </a:solidFill>
                <a:latin typeface="Arial" pitchFamily="34" charset="0"/>
                <a:cs typeface="Arial" pitchFamily="34" charset="0"/>
              </a:rPr>
              <a:t>No debe suministrarle medicamento de efectos desconocidos por usted.</a:t>
            </a:r>
          </a:p>
          <a:p>
            <a:pPr>
              <a:buFont typeface="Wingdings" pitchFamily="2" charset="2"/>
              <a:buChar char="v"/>
              <a:defRPr/>
            </a:pPr>
            <a:r>
              <a:rPr lang="es-ES" sz="2400" i="1" dirty="0">
                <a:solidFill>
                  <a:srgbClr val="000000"/>
                </a:solidFill>
                <a:latin typeface="Arial" pitchFamily="34" charset="0"/>
                <a:cs typeface="Arial" pitchFamily="34" charset="0"/>
              </a:rPr>
              <a:t>No llevarlo a una institución policial como medida de presión en lugar de llevarlo a un centro </a:t>
            </a:r>
            <a:r>
              <a:rPr lang="es-ES" sz="2400" i="1" dirty="0" err="1">
                <a:solidFill>
                  <a:srgbClr val="000000"/>
                </a:solidFill>
                <a:latin typeface="Arial" pitchFamily="34" charset="0"/>
                <a:cs typeface="Arial" pitchFamily="34" charset="0"/>
              </a:rPr>
              <a:t>rehabilitacional</a:t>
            </a:r>
            <a:r>
              <a:rPr lang="es-ES" sz="2400" i="1" dirty="0">
                <a:solidFill>
                  <a:srgbClr val="000000"/>
                </a:solidFill>
                <a:latin typeface="Arial" pitchFamily="34" charset="0"/>
                <a:cs typeface="Arial" pitchFamily="34" charset="0"/>
              </a:rPr>
              <a:t>.</a:t>
            </a:r>
          </a:p>
          <a:p>
            <a:pPr>
              <a:buFont typeface="Wingdings" pitchFamily="2" charset="2"/>
              <a:buChar char="v"/>
              <a:defRPr/>
            </a:pPr>
            <a:r>
              <a:rPr lang="es-ES" sz="2400" i="1" dirty="0">
                <a:solidFill>
                  <a:srgbClr val="000000"/>
                </a:solidFill>
                <a:latin typeface="Arial" pitchFamily="34" charset="0"/>
                <a:cs typeface="Arial" pitchFamily="34" charset="0"/>
              </a:rPr>
              <a:t>No se debe rechazar y sembrar sentimientos de culpabilidad.</a:t>
            </a:r>
          </a:p>
          <a:p>
            <a:endParaRPr lang="es-CO"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991149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Conclusión </a:t>
            </a:r>
            <a:endParaRPr lang="es-CO" dirty="0"/>
          </a:p>
        </p:txBody>
      </p:sp>
      <p:sp>
        <p:nvSpPr>
          <p:cNvPr id="3" name="2 Marcador de contenido"/>
          <p:cNvSpPr>
            <a:spLocks noGrp="1"/>
          </p:cNvSpPr>
          <p:nvPr>
            <p:ph idx="1"/>
          </p:nvPr>
        </p:nvSpPr>
        <p:spPr/>
        <p:txBody>
          <a:bodyPr/>
          <a:lstStyle/>
          <a:p>
            <a:pPr>
              <a:buNone/>
              <a:defRPr/>
            </a:pPr>
            <a:r>
              <a:rPr lang="es-ES_tradnl" sz="2800" i="1" dirty="0">
                <a:solidFill>
                  <a:srgbClr val="000000"/>
                </a:solidFill>
                <a:latin typeface="Arial" pitchFamily="34" charset="0"/>
                <a:cs typeface="Arial" pitchFamily="34" charset="0"/>
              </a:rPr>
              <a:t>El uso indebido de las drogas legales, de prescripción y las ilegales, se incluye</a:t>
            </a:r>
          </a:p>
          <a:p>
            <a:pPr>
              <a:buNone/>
              <a:defRPr/>
            </a:pPr>
            <a:r>
              <a:rPr lang="es-ES_tradnl" sz="2800" i="1" dirty="0">
                <a:solidFill>
                  <a:srgbClr val="000000"/>
                </a:solidFill>
                <a:latin typeface="Arial" pitchFamily="34" charset="0"/>
                <a:cs typeface="Arial" pitchFamily="34" charset="0"/>
              </a:rPr>
              <a:t>   entre las cuatro mayores tragedias mundiales</a:t>
            </a:r>
            <a:r>
              <a:rPr lang="es-ES_tradnl" sz="2000" i="1" dirty="0">
                <a:solidFill>
                  <a:srgbClr val="000000"/>
                </a:solidFill>
                <a:latin typeface="Arial" pitchFamily="34" charset="0"/>
                <a:cs typeface="Arial" pitchFamily="34" charset="0"/>
              </a:rPr>
              <a:t> </a:t>
            </a:r>
            <a:r>
              <a:rPr lang="es-ES_tradnl" sz="2800" i="1" dirty="0">
                <a:solidFill>
                  <a:srgbClr val="000000"/>
                </a:solidFill>
                <a:latin typeface="Arial" pitchFamily="34" charset="0"/>
                <a:cs typeface="Arial" pitchFamily="34" charset="0"/>
              </a:rPr>
              <a:t>junto a:</a:t>
            </a:r>
          </a:p>
          <a:p>
            <a:pPr>
              <a:lnSpc>
                <a:spcPct val="80000"/>
              </a:lnSpc>
              <a:buNone/>
              <a:defRPr/>
            </a:pPr>
            <a:r>
              <a:rPr lang="es-ES_tradnl" sz="2800" i="1" dirty="0">
                <a:solidFill>
                  <a:srgbClr val="000000"/>
                </a:solidFill>
                <a:latin typeface="Arial" pitchFamily="34" charset="0"/>
                <a:cs typeface="Arial" pitchFamily="34" charset="0"/>
              </a:rPr>
              <a:t>LA GUERRA,</a:t>
            </a:r>
          </a:p>
          <a:p>
            <a:pPr>
              <a:lnSpc>
                <a:spcPct val="80000"/>
              </a:lnSpc>
              <a:buNone/>
              <a:defRPr/>
            </a:pPr>
            <a:r>
              <a:rPr lang="es-ES_tradnl" sz="2800" i="1" dirty="0">
                <a:solidFill>
                  <a:srgbClr val="000000"/>
                </a:solidFill>
                <a:latin typeface="Arial" pitchFamily="34" charset="0"/>
                <a:cs typeface="Arial" pitchFamily="34" charset="0"/>
              </a:rPr>
              <a:t>     LA HAMBRUNA,</a:t>
            </a:r>
          </a:p>
          <a:p>
            <a:pPr>
              <a:lnSpc>
                <a:spcPct val="80000"/>
              </a:lnSpc>
              <a:buNone/>
              <a:defRPr/>
            </a:pPr>
            <a:r>
              <a:rPr lang="es-ES_tradnl" sz="2800" i="1" dirty="0">
                <a:solidFill>
                  <a:srgbClr val="000000"/>
                </a:solidFill>
                <a:latin typeface="Arial" pitchFamily="34" charset="0"/>
                <a:cs typeface="Arial" pitchFamily="34" charset="0"/>
              </a:rPr>
              <a:t>         Y LA  MISERIA EXTREMA</a:t>
            </a:r>
          </a:p>
          <a:p>
            <a:endParaRPr lang="es-CO"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5589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Clasificación de las Drogas</a:t>
            </a:r>
            <a:endParaRPr lang="es-CO" dirty="0"/>
          </a:p>
        </p:txBody>
      </p:sp>
      <p:grpSp>
        <p:nvGrpSpPr>
          <p:cNvPr id="6" name="3 Marcador de contenido"/>
          <p:cNvGrpSpPr>
            <a:grpSpLocks/>
          </p:cNvGrpSpPr>
          <p:nvPr/>
        </p:nvGrpSpPr>
        <p:grpSpPr bwMode="auto">
          <a:xfrm>
            <a:off x="457200" y="1988840"/>
            <a:ext cx="8229600" cy="4389437"/>
            <a:chOff x="340" y="1026"/>
            <a:chExt cx="5125" cy="3084"/>
          </a:xfrm>
        </p:grpSpPr>
        <p:sp>
          <p:nvSpPr>
            <p:cNvPr id="7" name="_s1028"/>
            <p:cNvSpPr>
              <a:spLocks noChangeShapeType="1"/>
            </p:cNvSpPr>
            <p:nvPr/>
          </p:nvSpPr>
          <p:spPr bwMode="auto">
            <a:xfrm flipH="1">
              <a:off x="1792" y="2740"/>
              <a:ext cx="554" cy="17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s-CO" dirty="0"/>
            </a:p>
          </p:txBody>
        </p:sp>
        <p:sp>
          <p:nvSpPr>
            <p:cNvPr id="8" name="_s1029"/>
            <p:cNvSpPr>
              <a:spLocks noChangeArrowheads="1"/>
            </p:cNvSpPr>
            <p:nvPr/>
          </p:nvSpPr>
          <p:spPr bwMode="auto">
            <a:xfrm>
              <a:off x="340" y="2659"/>
              <a:ext cx="1693" cy="775"/>
            </a:xfrm>
            <a:prstGeom prst="ellipse">
              <a:avLst/>
            </a:prstGeom>
            <a:solidFill>
              <a:srgbClr val="01BD0A"/>
            </a:solidFill>
            <a:ln w="28575">
              <a:solidFill>
                <a:srgbClr val="019308"/>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s-MX" sz="2400" b="0" i="0" u="none" strike="noStrike" cap="none" normalizeH="0" baseline="0" dirty="0" smtClean="0">
                <a:ln>
                  <a:noFill/>
                </a:ln>
                <a:solidFill>
                  <a:srgbClr val="003366"/>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s-MX" sz="2400" b="0" i="0" u="none" strike="noStrike" cap="none" normalizeH="0" baseline="0" dirty="0" smtClean="0">
                  <a:ln>
                    <a:noFill/>
                  </a:ln>
                  <a:solidFill>
                    <a:srgbClr val="003366"/>
                  </a:solidFill>
                  <a:effectLst/>
                  <a:latin typeface="Arial" pitchFamily="34" charset="0"/>
                </a:rPr>
                <a:t>ESTIMULANTES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003366"/>
                </a:solidFill>
                <a:effectLst/>
                <a:latin typeface="Arial" pitchFamily="34" charset="0"/>
              </a:endParaRPr>
            </a:p>
          </p:txBody>
        </p:sp>
        <p:sp>
          <p:nvSpPr>
            <p:cNvPr id="9" name="_s1030"/>
            <p:cNvSpPr>
              <a:spLocks noChangeShapeType="1"/>
            </p:cNvSpPr>
            <p:nvPr/>
          </p:nvSpPr>
          <p:spPr bwMode="auto">
            <a:xfrm>
              <a:off x="3456" y="2741"/>
              <a:ext cx="554" cy="17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s-CO" dirty="0"/>
            </a:p>
          </p:txBody>
        </p:sp>
        <p:sp>
          <p:nvSpPr>
            <p:cNvPr id="10" name="_s1031"/>
            <p:cNvSpPr>
              <a:spLocks noChangeArrowheads="1"/>
            </p:cNvSpPr>
            <p:nvPr/>
          </p:nvSpPr>
          <p:spPr bwMode="auto">
            <a:xfrm>
              <a:off x="3651" y="2614"/>
              <a:ext cx="1814" cy="693"/>
            </a:xfrm>
            <a:prstGeom prst="ellipse">
              <a:avLst/>
            </a:prstGeom>
            <a:solidFill>
              <a:srgbClr val="0399FF"/>
            </a:solidFill>
            <a:ln w="28575">
              <a:solidFill>
                <a:srgbClr val="4B595B"/>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s-MX" sz="2400" b="0" i="0" u="none" strike="noStrike" cap="none" normalizeH="0" baseline="0" dirty="0" smtClean="0">
                <a:ln>
                  <a:noFill/>
                </a:ln>
                <a:solidFill>
                  <a:srgbClr val="003366"/>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s-MX" sz="2400" b="0" i="0" u="none" strike="noStrike" cap="none" normalizeH="0" baseline="0" dirty="0" smtClean="0">
                  <a:ln>
                    <a:noFill/>
                  </a:ln>
                  <a:solidFill>
                    <a:srgbClr val="003366"/>
                  </a:solidFill>
                  <a:effectLst/>
                  <a:latin typeface="Arial" pitchFamily="34" charset="0"/>
                </a:rPr>
                <a:t>ALUCINÓGENAS</a:t>
              </a:r>
              <a:endParaRPr kumimoji="0" lang="es-ES" sz="2400" b="0" i="0" u="none" strike="noStrike" cap="none" normalizeH="0" baseline="0" dirty="0" smtClean="0">
                <a:ln>
                  <a:noFill/>
                </a:ln>
                <a:solidFill>
                  <a:srgbClr val="003366"/>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003366"/>
                </a:solidFill>
                <a:effectLst/>
                <a:latin typeface="Arial" pitchFamily="34" charset="0"/>
              </a:endParaRPr>
            </a:p>
          </p:txBody>
        </p:sp>
        <p:sp>
          <p:nvSpPr>
            <p:cNvPr id="11" name="_s1032"/>
            <p:cNvSpPr>
              <a:spLocks noChangeShapeType="1"/>
            </p:cNvSpPr>
            <p:nvPr/>
          </p:nvSpPr>
          <p:spPr bwMode="auto">
            <a:xfrm flipV="1">
              <a:off x="2903" y="1875"/>
              <a:ext cx="0" cy="347"/>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s-CO" dirty="0"/>
            </a:p>
          </p:txBody>
        </p:sp>
        <p:sp>
          <p:nvSpPr>
            <p:cNvPr id="12" name="_s1033"/>
            <p:cNvSpPr>
              <a:spLocks noChangeArrowheads="1"/>
            </p:cNvSpPr>
            <p:nvPr/>
          </p:nvSpPr>
          <p:spPr bwMode="auto">
            <a:xfrm>
              <a:off x="2171" y="1183"/>
              <a:ext cx="1571" cy="692"/>
            </a:xfrm>
            <a:prstGeom prst="ellipse">
              <a:avLst/>
            </a:prstGeom>
            <a:solidFill>
              <a:srgbClr val="FF8C01"/>
            </a:solidFill>
            <a:ln w="28575">
              <a:solidFill>
                <a:srgbClr val="D876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003366"/>
                  </a:solidFill>
                  <a:effectLst/>
                  <a:latin typeface="Arial" pitchFamily="34" charset="0"/>
                </a:rPr>
                <a:t>DEPRESORAS</a:t>
              </a:r>
              <a:endParaRPr kumimoji="0" lang="es-ES" sz="2400" b="0" i="0" u="none" strike="noStrike" cap="none" normalizeH="0" baseline="0" dirty="0" smtClean="0">
                <a:ln>
                  <a:noFill/>
                </a:ln>
                <a:solidFill>
                  <a:srgbClr val="003366"/>
                </a:solidFill>
                <a:effectLst/>
                <a:latin typeface="Arial" pitchFamily="34" charset="0"/>
              </a:endParaRPr>
            </a:p>
          </p:txBody>
        </p:sp>
        <p:sp>
          <p:nvSpPr>
            <p:cNvPr id="13" name="_s1034"/>
            <p:cNvSpPr>
              <a:spLocks noChangeArrowheads="1"/>
            </p:cNvSpPr>
            <p:nvPr/>
          </p:nvSpPr>
          <p:spPr bwMode="auto">
            <a:xfrm>
              <a:off x="2262" y="2222"/>
              <a:ext cx="1281" cy="692"/>
            </a:xfrm>
            <a:prstGeom prst="ellipse">
              <a:avLst/>
            </a:prstGeom>
            <a:solidFill>
              <a:srgbClr val="F1FD09"/>
            </a:solidFill>
            <a:ln w="28575">
              <a:solidFill>
                <a:srgbClr val="CAD402"/>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VE" sz="2400" b="0" i="0" u="none" strike="noStrike" cap="none" normalizeH="0" baseline="0" dirty="0" smtClean="0">
                  <a:ln>
                    <a:noFill/>
                  </a:ln>
                  <a:solidFill>
                    <a:srgbClr val="003366"/>
                  </a:solidFill>
                  <a:effectLst/>
                  <a:latin typeface="Arial" pitchFamily="34" charset="0"/>
                </a:rPr>
                <a:t>DROGAS</a:t>
              </a:r>
              <a:endParaRPr kumimoji="0" lang="es-ES" sz="2400" b="0" i="0" u="none" strike="noStrike" cap="none" normalizeH="0" baseline="0" dirty="0" smtClean="0">
                <a:ln>
                  <a:noFill/>
                </a:ln>
                <a:solidFill>
                  <a:srgbClr val="003366"/>
                </a:solidFill>
                <a:effectLst/>
                <a:latin typeface="Arial" pitchFamily="34" charset="0"/>
              </a:endParaRPr>
            </a:p>
          </p:txBody>
        </p:sp>
      </p:grpSp>
    </p:spTree>
    <p:extLst>
      <p:ext uri="{BB962C8B-B14F-4D97-AF65-F5344CB8AC3E}">
        <p14:creationId xmlns:p14="http://schemas.microsoft.com/office/powerpoint/2010/main" val="1857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Clasificación General de las Drogas según sus efectos</a:t>
            </a:r>
            <a:endParaRPr lang="es-CO" dirty="0"/>
          </a:p>
        </p:txBody>
      </p:sp>
      <p:sp>
        <p:nvSpPr>
          <p:cNvPr id="3" name="2 Marcador de contenido"/>
          <p:cNvSpPr>
            <a:spLocks noGrp="1"/>
          </p:cNvSpPr>
          <p:nvPr>
            <p:ph idx="1"/>
          </p:nvPr>
        </p:nvSpPr>
        <p:spPr/>
        <p:txBody>
          <a:bodyPr/>
          <a:lstStyle/>
          <a:p>
            <a:pPr algn="just">
              <a:lnSpc>
                <a:spcPct val="80000"/>
              </a:lnSpc>
              <a:defRPr/>
            </a:pPr>
            <a:r>
              <a:rPr lang="es-ES" sz="2800" b="1" i="1" u="sng" dirty="0">
                <a:solidFill>
                  <a:srgbClr val="000000"/>
                </a:solidFill>
              </a:rPr>
              <a:t>Depresivas:</a:t>
            </a:r>
          </a:p>
          <a:p>
            <a:pPr algn="just">
              <a:lnSpc>
                <a:spcPct val="80000"/>
              </a:lnSpc>
              <a:buNone/>
              <a:defRPr/>
            </a:pPr>
            <a:r>
              <a:rPr lang="es-ES" sz="2800" i="1" dirty="0">
                <a:solidFill>
                  <a:srgbClr val="000000"/>
                </a:solidFill>
              </a:rPr>
              <a:t>	Son aquellas sustancias que nos tranquilizan y relajan, y que tienen un efecto sedante y analgésico. Ejemplo: alcohol, morfina, heroína, sedantes.</a:t>
            </a:r>
            <a:endParaRPr lang="es-ES" sz="2800" i="1" u="sng" dirty="0">
              <a:solidFill>
                <a:srgbClr val="000000"/>
              </a:solidFill>
            </a:endParaRPr>
          </a:p>
          <a:p>
            <a:endParaRPr lang="es-CO" i="1" dirty="0">
              <a:solidFill>
                <a:srgbClr val="000000"/>
              </a:solidFill>
            </a:endParaRPr>
          </a:p>
        </p:txBody>
      </p:sp>
      <p:pic>
        <p:nvPicPr>
          <p:cNvPr id="4" name="Picture 4" descr="J01788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903663"/>
            <a:ext cx="35496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03372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863975"/>
            <a:ext cx="3529013"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23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ppt_x</p:attrName>
                                        </p:attrNameLst>
                                      </p:cBhvr>
                                      <p:tavLst>
                                        <p:tav tm="0">
                                          <p:val>
                                            <p:strVal val="#ppt_x-.2"/>
                                          </p:val>
                                        </p:tav>
                                        <p:tav tm="100000">
                                          <p:val>
                                            <p:strVal val="#ppt_x"/>
                                          </p:val>
                                        </p:tav>
                                      </p:tavLst>
                                    </p:anim>
                                    <p:anim calcmode="lin" valueType="num">
                                      <p:cBhvr>
                                        <p:cTn id="14"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lnSpc>
                <a:spcPct val="80000"/>
              </a:lnSpc>
              <a:defRPr/>
            </a:pPr>
            <a:r>
              <a:rPr lang="es-ES" sz="2800" b="1" i="1" u="sng" dirty="0">
                <a:solidFill>
                  <a:srgbClr val="000000"/>
                </a:solidFill>
              </a:rPr>
              <a:t>Estimulantes:</a:t>
            </a:r>
          </a:p>
          <a:p>
            <a:pPr algn="just">
              <a:lnSpc>
                <a:spcPct val="80000"/>
              </a:lnSpc>
              <a:buNone/>
              <a:defRPr/>
            </a:pPr>
            <a:r>
              <a:rPr lang="es-ES" sz="2800" i="1" dirty="0">
                <a:solidFill>
                  <a:srgbClr val="000000"/>
                </a:solidFill>
              </a:rPr>
              <a:t>	Son aquellas sustancias que nos excitan, hay un aumento del impulso de moverse, de hablar y reduce el hambre y la sed.  Ejemplo: Anfetamina, cocaína, el café, el te, </a:t>
            </a:r>
            <a:r>
              <a:rPr lang="es-ES" sz="2800" i="1" dirty="0" err="1">
                <a:solidFill>
                  <a:srgbClr val="000000"/>
                </a:solidFill>
              </a:rPr>
              <a:t>Basoko</a:t>
            </a:r>
            <a:r>
              <a:rPr lang="es-ES" sz="2800" i="1" dirty="0">
                <a:solidFill>
                  <a:srgbClr val="000000"/>
                </a:solidFill>
              </a:rPr>
              <a:t>, éxtasis, </a:t>
            </a:r>
            <a:r>
              <a:rPr lang="es-ES" sz="2800" i="1" dirty="0" err="1">
                <a:solidFill>
                  <a:srgbClr val="000000"/>
                </a:solidFill>
              </a:rPr>
              <a:t>mandrax</a:t>
            </a:r>
            <a:r>
              <a:rPr lang="es-ES" sz="2800" i="1" dirty="0">
                <a:solidFill>
                  <a:srgbClr val="000000"/>
                </a:solidFill>
              </a:rPr>
              <a:t>, bebidas a base de coca.</a:t>
            </a:r>
            <a:endParaRPr lang="es-ES" sz="2800" i="1" u="sng" dirty="0">
              <a:solidFill>
                <a:srgbClr val="000000"/>
              </a:solidFill>
            </a:endParaRPr>
          </a:p>
          <a:p>
            <a:endParaRPr lang="es-CO" i="1" dirty="0">
              <a:solidFill>
                <a:srgbClr val="000000"/>
              </a:solidFill>
            </a:endParaRPr>
          </a:p>
        </p:txBody>
      </p:sp>
      <p:pic>
        <p:nvPicPr>
          <p:cNvPr id="4" name="Picture 4" descr="J02555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4508500"/>
            <a:ext cx="295275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61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4389120"/>
          </a:xfrm>
        </p:spPr>
        <p:txBody>
          <a:bodyPr/>
          <a:lstStyle/>
          <a:p>
            <a:pPr algn="just">
              <a:lnSpc>
                <a:spcPct val="80000"/>
              </a:lnSpc>
              <a:defRPr/>
            </a:pPr>
            <a:r>
              <a:rPr lang="es-ES" sz="2800" b="1" i="1" u="sng" dirty="0">
                <a:solidFill>
                  <a:srgbClr val="000000"/>
                </a:solidFill>
              </a:rPr>
              <a:t>ALUCINOGENOS:</a:t>
            </a:r>
            <a:endParaRPr lang="es-ES" sz="2800" b="1" i="1" dirty="0">
              <a:solidFill>
                <a:srgbClr val="000000"/>
              </a:solidFill>
            </a:endParaRPr>
          </a:p>
          <a:p>
            <a:pPr algn="just">
              <a:lnSpc>
                <a:spcPct val="80000"/>
              </a:lnSpc>
              <a:buNone/>
              <a:defRPr/>
            </a:pPr>
            <a:r>
              <a:rPr lang="es-ES" sz="2800" i="1" dirty="0">
                <a:solidFill>
                  <a:srgbClr val="000000"/>
                </a:solidFill>
              </a:rPr>
              <a:t>	Son aquellas sustancias que pueden alterar las sensaciones de colores y sonidos. Se presentan como su nombre lo indica, alucinaciones (ver cosas que no existen), hacer perder el sentido de la realidad. Ejemplo: la Marihuana, el tabaco, CIERTOS TIPOS DE HONGOS (MESCALINA, ATROPINA O MUSCARINA); ÁCIDO LISÉRGICO O  LSD  Y PCP (FENILCICLIDINA) O “ POLVO DE ÁNGEL”.</a:t>
            </a:r>
          </a:p>
          <a:p>
            <a:endParaRPr lang="es-CO" i="1" dirty="0">
              <a:solidFill>
                <a:srgbClr val="000000"/>
              </a:solidFill>
            </a:endParaRPr>
          </a:p>
        </p:txBody>
      </p:sp>
      <p:pic>
        <p:nvPicPr>
          <p:cNvPr id="4" name="Picture 5" descr="J01780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293096"/>
            <a:ext cx="360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J03210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888184"/>
            <a:ext cx="2138363"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419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par>
                                <p:cTn id="10" presetID="5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Scale>
                                      <p:cBhvr>
                                        <p:cTn id="12"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
                                        </p:tgtEl>
                                        <p:attrNameLst>
                                          <p:attrName>ppt_x</p:attrName>
                                          <p:attrName>ppt_y</p:attrName>
                                        </p:attrNameLst>
                                      </p:cBhvr>
                                    </p:animMotion>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De acuerdo a su composición </a:t>
            </a:r>
            <a:endParaRPr lang="es-CO" dirty="0"/>
          </a:p>
        </p:txBody>
      </p:sp>
      <p:sp>
        <p:nvSpPr>
          <p:cNvPr id="4" name="Rectangle 2"/>
          <p:cNvSpPr>
            <a:spLocks noGrp="1" noChangeArrowheads="1"/>
          </p:cNvSpPr>
          <p:nvPr>
            <p:ph idx="1"/>
          </p:nvPr>
        </p:nvSpPr>
        <p:spPr>
          <a:xfrm>
            <a:off x="467544" y="2079496"/>
            <a:ext cx="8229600" cy="989464"/>
          </a:xfrm>
          <a:solidFill>
            <a:srgbClr val="5AC4F4"/>
          </a:solidFill>
          <a:scene3d>
            <a:camera prst="legacyObliqueTopRight"/>
            <a:lightRig rig="legacyFlat3" dir="b"/>
          </a:scene3d>
          <a:sp3d extrusionH="430200" prstMaterial="legacyMatte">
            <a:bevelT w="13500" h="13500" prst="angle"/>
            <a:bevelB w="13500" h="13500" prst="angle"/>
            <a:extrusionClr>
              <a:srgbClr val="3333CC"/>
            </a:extrusionClr>
          </a:sp3d>
        </p:spPr>
        <p:txBody>
          <a:bodyPr>
            <a:normAutofit fontScale="92500" lnSpcReduction="20000"/>
            <a:flatTx/>
          </a:bodyPr>
          <a:lstStyle/>
          <a:p>
            <a:pPr eaLnBrk="1" hangingPunct="1"/>
            <a:r>
              <a:rPr lang="es-MX" sz="2400" b="0" dirty="0" smtClean="0">
                <a:solidFill>
                  <a:schemeClr val="tx1"/>
                </a:solidFill>
                <a:effectLst/>
                <a:latin typeface="Arial" pitchFamily="34" charset="0"/>
              </a:rPr>
              <a:t>NATURALES:</a:t>
            </a:r>
            <a:br>
              <a:rPr lang="es-MX" sz="2400" b="0" dirty="0" smtClean="0">
                <a:solidFill>
                  <a:schemeClr val="tx1"/>
                </a:solidFill>
                <a:effectLst/>
                <a:latin typeface="Arial" pitchFamily="34" charset="0"/>
              </a:rPr>
            </a:br>
            <a:r>
              <a:rPr lang="es-MX" sz="2400" b="0" dirty="0" smtClean="0">
                <a:solidFill>
                  <a:schemeClr val="tx1"/>
                </a:solidFill>
                <a:effectLst/>
                <a:latin typeface="Arial" pitchFamily="34" charset="0"/>
              </a:rPr>
              <a:t>(POR SU COMPOSICIÓN BOTÁNICA, EJEM: MARIHUANA.</a:t>
            </a:r>
            <a:br>
              <a:rPr lang="es-MX" sz="2400" b="0" dirty="0" smtClean="0">
                <a:solidFill>
                  <a:schemeClr val="tx1"/>
                </a:solidFill>
                <a:effectLst/>
                <a:latin typeface="Arial" pitchFamily="34" charset="0"/>
              </a:rPr>
            </a:br>
            <a:endParaRPr lang="es-ES" sz="2400" b="0" dirty="0" smtClean="0">
              <a:solidFill>
                <a:schemeClr val="tx1"/>
              </a:solidFill>
              <a:effectLst/>
              <a:latin typeface="Arial" pitchFamily="34" charset="0"/>
            </a:endParaRPr>
          </a:p>
        </p:txBody>
      </p:sp>
      <p:sp>
        <p:nvSpPr>
          <p:cNvPr id="5" name="Rectangle 3"/>
          <p:cNvSpPr txBox="1">
            <a:spLocks noChangeArrowheads="1"/>
          </p:cNvSpPr>
          <p:nvPr/>
        </p:nvSpPr>
        <p:spPr>
          <a:xfrm>
            <a:off x="446856" y="3284984"/>
            <a:ext cx="8229600" cy="1584176"/>
          </a:xfrm>
          <a:prstGeom prst="rect">
            <a:avLst/>
          </a:prstGeom>
          <a:solidFill>
            <a:srgbClr val="5AC4F4"/>
          </a:solidFill>
          <a:scene3d>
            <a:camera prst="legacyObliqueTopRight"/>
            <a:lightRig rig="legacyFlat3" dir="b"/>
          </a:scene3d>
          <a:sp3d extrusionH="430200" prstMaterial="legacyMatte">
            <a:bevelT w="13500" h="13500" prst="angle"/>
            <a:bevelB w="13500" h="13500" prst="angle"/>
            <a:extrusionClr>
              <a:srgbClr val="3333CC"/>
            </a:extrusionClr>
          </a:sp3d>
        </p:spPr>
        <p:txBody>
          <a:bodyPr vert="horz">
            <a:normAutofit/>
            <a:flatTx/>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lnSpc>
                <a:spcPct val="90000"/>
              </a:lnSpc>
              <a:buFontTx/>
              <a:buNone/>
            </a:pPr>
            <a:r>
              <a:rPr lang="es-MX" sz="2400" dirty="0" smtClean="0">
                <a:latin typeface="Arial" pitchFamily="34" charset="0"/>
              </a:rPr>
              <a:t>SINTÉTICAS</a:t>
            </a:r>
          </a:p>
          <a:p>
            <a:pPr algn="ctr">
              <a:lnSpc>
                <a:spcPct val="90000"/>
              </a:lnSpc>
              <a:buFontTx/>
              <a:buNone/>
            </a:pPr>
            <a:r>
              <a:rPr lang="es-MX" sz="2400" dirty="0" smtClean="0">
                <a:latin typeface="Arial" pitchFamily="34" charset="0"/>
              </a:rPr>
              <a:t> ( O DE “DISEÑO, ORIGEN DEL DESARROLLO DE PRODUCTOS QUÍMICOS EJEM: </a:t>
            </a:r>
          </a:p>
          <a:p>
            <a:pPr algn="ctr">
              <a:lnSpc>
                <a:spcPct val="90000"/>
              </a:lnSpc>
              <a:buFontTx/>
              <a:buNone/>
            </a:pPr>
            <a:r>
              <a:rPr lang="es-MX" sz="2400" dirty="0" smtClean="0">
                <a:latin typeface="Arial" pitchFamily="34" charset="0"/>
              </a:rPr>
              <a:t>ÉXTASIS, LSD. …) </a:t>
            </a:r>
            <a:endParaRPr lang="es-ES" sz="2400" dirty="0" smtClean="0">
              <a:latin typeface="Arial" pitchFamily="34" charset="0"/>
            </a:endParaRPr>
          </a:p>
          <a:p>
            <a:pPr>
              <a:lnSpc>
                <a:spcPct val="90000"/>
              </a:lnSpc>
              <a:buFontTx/>
              <a:buNone/>
            </a:pPr>
            <a:endParaRPr lang="es-ES" sz="2400" dirty="0" smtClean="0">
              <a:latin typeface="Arial" pitchFamily="34" charset="0"/>
            </a:endParaRPr>
          </a:p>
        </p:txBody>
      </p:sp>
      <p:sp>
        <p:nvSpPr>
          <p:cNvPr id="6" name="Rectangle 4"/>
          <p:cNvSpPr>
            <a:spLocks noChangeArrowheads="1"/>
          </p:cNvSpPr>
          <p:nvPr/>
        </p:nvSpPr>
        <p:spPr bwMode="auto">
          <a:xfrm>
            <a:off x="539552" y="5116785"/>
            <a:ext cx="7993062" cy="1552575"/>
          </a:xfrm>
          <a:prstGeom prst="rect">
            <a:avLst/>
          </a:prstGeom>
          <a:solidFill>
            <a:srgbClr val="5AC4F4"/>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33CC"/>
            </a:extrusionClr>
          </a:sp3d>
        </p:spPr>
        <p:txBody>
          <a:bodyPr>
            <a:spAutoFit/>
            <a:flatTx/>
          </a:bodyPr>
          <a:lstStyle/>
          <a:p>
            <a:pPr algn="ctr"/>
            <a:r>
              <a:rPr lang="es-MX" sz="2400" dirty="0">
                <a:latin typeface="Arial" pitchFamily="34" charset="0"/>
              </a:rPr>
              <a:t>SEMI-SINTÉTICAS </a:t>
            </a:r>
          </a:p>
          <a:p>
            <a:pPr algn="ctr"/>
            <a:r>
              <a:rPr lang="es-MX" sz="2400" dirty="0">
                <a:latin typeface="Arial" pitchFamily="34" charset="0"/>
              </a:rPr>
              <a:t>( MEZCLA  ENTRE SUSTANCIAS QUÍMICAS Y PRODUCTOS NATURALES EJEM.</a:t>
            </a:r>
          </a:p>
          <a:p>
            <a:pPr algn="ctr"/>
            <a:r>
              <a:rPr lang="es-MX" sz="2400" dirty="0">
                <a:latin typeface="Arial" pitchFamily="34" charset="0"/>
              </a:rPr>
              <a:t> COCAÍNA, HEROÍNA</a:t>
            </a:r>
            <a:endParaRPr lang="es-ES" sz="2400" dirty="0">
              <a:latin typeface="Arial" pitchFamily="34" charset="0"/>
            </a:endParaRPr>
          </a:p>
        </p:txBody>
      </p:sp>
    </p:spTree>
    <p:extLst>
      <p:ext uri="{BB962C8B-B14F-4D97-AF65-F5344CB8AC3E}">
        <p14:creationId xmlns:p14="http://schemas.microsoft.com/office/powerpoint/2010/main" val="209725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blinds(horizontal)">
                                      <p:cBhvr>
                                        <p:cTn id="11" dur="500"/>
                                        <p:tgtEl>
                                          <p:spTgt spid="5">
                                            <p:bg/>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blinds(horizontal)">
                                      <p:cBhvr>
                                        <p:cTn id="19" dur="500"/>
                                        <p:tgtEl>
                                          <p:spTgt spid="5">
                                            <p:txEl>
                                              <p:pRg st="1" end="1"/>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linds(horizontal)">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854968"/>
          </a:xfrm>
        </p:spPr>
        <p:txBody>
          <a:bodyPr>
            <a:normAutofit fontScale="90000"/>
          </a:bodyPr>
          <a:lstStyle/>
          <a:p>
            <a:r>
              <a:rPr lang="es-CO" dirty="0" smtClean="0"/>
              <a:t>Riesgos en el consumo de Drogas</a:t>
            </a:r>
            <a:endParaRPr lang="es-CO" dirty="0"/>
          </a:p>
        </p:txBody>
      </p:sp>
      <p:sp>
        <p:nvSpPr>
          <p:cNvPr id="3" name="2 Marcador de contenido"/>
          <p:cNvSpPr>
            <a:spLocks noGrp="1"/>
          </p:cNvSpPr>
          <p:nvPr>
            <p:ph idx="1"/>
          </p:nvPr>
        </p:nvSpPr>
        <p:spPr>
          <a:xfrm>
            <a:off x="457200" y="1412776"/>
            <a:ext cx="8229600" cy="4911824"/>
          </a:xfrm>
        </p:spPr>
        <p:txBody>
          <a:bodyPr>
            <a:normAutofit/>
          </a:bodyPr>
          <a:lstStyle/>
          <a:p>
            <a:pPr algn="just">
              <a:lnSpc>
                <a:spcPct val="80000"/>
              </a:lnSpc>
              <a:defRPr/>
            </a:pPr>
            <a:r>
              <a:rPr lang="es-ES" sz="2400" b="1" i="1" dirty="0">
                <a:solidFill>
                  <a:srgbClr val="000000"/>
                </a:solidFill>
              </a:rPr>
              <a:t>Personales: </a:t>
            </a:r>
            <a:r>
              <a:rPr lang="es-ES" sz="2400" i="1" dirty="0">
                <a:solidFill>
                  <a:srgbClr val="000000"/>
                </a:solidFill>
              </a:rPr>
              <a:t>Cuando se comienza a necesitar más de las DROGAS que de las personas con las cuales se conviven, se pierde el interés por resolver constructivamente los problemas, se abandonan metas, se arruinan las relaciones íntimas, se destruyen amistades, y se deja de crecer como persona</a:t>
            </a:r>
            <a:r>
              <a:rPr lang="es-ES" sz="2400" i="1" dirty="0" smtClean="0">
                <a:solidFill>
                  <a:srgbClr val="000000"/>
                </a:solidFill>
              </a:rPr>
              <a:t>.</a:t>
            </a:r>
            <a:endParaRPr lang="es-ES" sz="2400" i="1" dirty="0">
              <a:solidFill>
                <a:srgbClr val="000000"/>
              </a:solidFill>
            </a:endParaRPr>
          </a:p>
          <a:p>
            <a:pPr algn="just">
              <a:lnSpc>
                <a:spcPct val="80000"/>
              </a:lnSpc>
              <a:defRPr/>
            </a:pPr>
            <a:r>
              <a:rPr lang="es-ES" sz="2400" b="1" i="1" dirty="0">
                <a:solidFill>
                  <a:srgbClr val="000000"/>
                </a:solidFill>
              </a:rPr>
              <a:t>Accidentes: </a:t>
            </a:r>
            <a:r>
              <a:rPr lang="es-ES" sz="2400" i="1" dirty="0">
                <a:solidFill>
                  <a:srgbClr val="000000"/>
                </a:solidFill>
              </a:rPr>
              <a:t>Cuando las DROGAS le hacen perder el autocontrol, pueden producirse accidentes debido al exceso de confianza y a la euforia que algunas ellas generan en el organismo aumentando el riesgo de herir o matar a otros o a uno mismo.</a:t>
            </a:r>
          </a:p>
          <a:p>
            <a:endParaRPr lang="es-CO" i="1" dirty="0">
              <a:solidFill>
                <a:srgbClr val="000000"/>
              </a:solidFill>
            </a:endParaRPr>
          </a:p>
        </p:txBody>
      </p:sp>
      <p:pic>
        <p:nvPicPr>
          <p:cNvPr id="4" name="Picture 4" descr="J01783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39" y="4509120"/>
            <a:ext cx="3311823" cy="220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73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ersonalizado 1">
      <a:dk1>
        <a:srgbClr val="FFFFFF"/>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1596</Words>
  <Application>Microsoft Office PowerPoint</Application>
  <PresentationFormat>Presentación en pantalla (4:3)</PresentationFormat>
  <Paragraphs>167</Paragraphs>
  <Slides>31</Slides>
  <Notes>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Flujo</vt:lpstr>
      <vt:lpstr>LAS DROGAS</vt:lpstr>
      <vt:lpstr>¿Qué son las Drogas?</vt:lpstr>
      <vt:lpstr>Posibles causas de consumo</vt:lpstr>
      <vt:lpstr>Clasificación de las Drogas</vt:lpstr>
      <vt:lpstr>Clasificación General de las Drogas según sus efectos</vt:lpstr>
      <vt:lpstr>Presentación de PowerPoint</vt:lpstr>
      <vt:lpstr>Presentación de PowerPoint</vt:lpstr>
      <vt:lpstr>De acuerdo a su composición </vt:lpstr>
      <vt:lpstr>Riesgos en el consumo de Drogas</vt:lpstr>
      <vt:lpstr>Presentación de PowerPoint</vt:lpstr>
      <vt:lpstr>Presentación de PowerPoint</vt:lpstr>
      <vt:lpstr>Marihuana (cannabis sativa)</vt:lpstr>
      <vt:lpstr>Presentación de PowerPoint</vt:lpstr>
      <vt:lpstr>Presentación de PowerPoint</vt:lpstr>
      <vt:lpstr>Efectos Sociales</vt:lpstr>
      <vt:lpstr>Cocaína </vt:lpstr>
      <vt:lpstr>¿Cuáles son las consecuencias del consumo?</vt:lpstr>
      <vt:lpstr>Heroína </vt:lpstr>
      <vt:lpstr>Efectos </vt:lpstr>
      <vt:lpstr>Sustancias Alucinógenas </vt:lpstr>
      <vt:lpstr>Éxtasis </vt:lpstr>
      <vt:lpstr>Formas del MDMA</vt:lpstr>
      <vt:lpstr>Logos del MDMA</vt:lpstr>
      <vt:lpstr>Vías de Administración </vt:lpstr>
      <vt:lpstr>Riesgo</vt:lpstr>
      <vt:lpstr>Presentación de PowerPoint</vt:lpstr>
      <vt:lpstr>¿QUÉ ES LA BURUNDANGA?</vt:lpstr>
      <vt:lpstr>¿DÓNDE Y COMO TE ADMINISTRAS LA ESCOPOLAMINA?</vt:lpstr>
      <vt:lpstr>Lo que usted debe saber sobre el hábito de fumar</vt:lpstr>
      <vt:lpstr>Como ayudar a salir del mundo de las Drogas</vt:lpstr>
      <vt:lpstr>Conclusión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DROGAS</dc:title>
  <dc:creator>Luffi</dc:creator>
  <cp:lastModifiedBy>Luffi</cp:lastModifiedBy>
  <cp:revision>9</cp:revision>
  <dcterms:created xsi:type="dcterms:W3CDTF">2013-02-21T23:48:30Z</dcterms:created>
  <dcterms:modified xsi:type="dcterms:W3CDTF">2013-02-23T18:54:22Z</dcterms:modified>
</cp:coreProperties>
</file>